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77" r:id="rId4"/>
    <p:sldId id="258" r:id="rId5"/>
    <p:sldId id="260" r:id="rId6"/>
    <p:sldId id="261" r:id="rId7"/>
    <p:sldId id="275" r:id="rId8"/>
    <p:sldId id="262" r:id="rId9"/>
    <p:sldId id="264" r:id="rId10"/>
    <p:sldId id="265" r:id="rId11"/>
    <p:sldId id="267" r:id="rId12"/>
    <p:sldId id="268" r:id="rId13"/>
    <p:sldId id="270" r:id="rId14"/>
    <p:sldId id="259" r:id="rId15"/>
    <p:sldId id="271" r:id="rId16"/>
    <p:sldId id="272" r:id="rId17"/>
    <p:sldId id="274" r:id="rId18"/>
    <p:sldId id="273" r:id="rId19"/>
    <p:sldId id="276" r:id="rId20"/>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ULAM Margarita" initials="GM" lastIdx="9" clrIdx="0">
    <p:extLst>
      <p:ext uri="{19B8F6BF-5375-455C-9EA6-DF929625EA0E}">
        <p15:presenceInfo xmlns:p15="http://schemas.microsoft.com/office/powerpoint/2012/main" userId="S-1-5-21-2057910089-3511342046-2850359195-2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2CEBB-60F4-4731-870A-46B0C2BCD49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018FBF5-C720-471C-8426-ABDFCD7C669A}">
      <dgm:prSet custT="1"/>
      <dgm:spPr/>
      <dgm:t>
        <a:bodyPr/>
        <a:lstStyle/>
        <a:p>
          <a:r>
            <a:rPr lang="nl-BE" sz="1300" dirty="0"/>
            <a:t>Het functiegesprek dient in </a:t>
          </a:r>
          <a:r>
            <a:rPr lang="nl-BE" sz="1300" b="1" dirty="0"/>
            <a:t>dezelfde taal</a:t>
          </a:r>
          <a:r>
            <a:rPr lang="nl-BE" sz="1300" dirty="0"/>
            <a:t> te worden gevoerd als de taalrol van de medewerker</a:t>
          </a:r>
          <a:endParaRPr lang="en-US" sz="1300" dirty="0"/>
        </a:p>
      </dgm:t>
    </dgm:pt>
    <dgm:pt modelId="{FA658F33-58AD-4BBA-B1C5-BC63137411A9}" type="parTrans" cxnId="{E1F162D5-7C43-4EFD-B3E8-073AE0C96802}">
      <dgm:prSet/>
      <dgm:spPr/>
      <dgm:t>
        <a:bodyPr/>
        <a:lstStyle/>
        <a:p>
          <a:endParaRPr lang="en-US"/>
        </a:p>
      </dgm:t>
    </dgm:pt>
    <dgm:pt modelId="{727CF5B2-7231-4813-A545-46E19CBFAAC8}" type="sibTrans" cxnId="{E1F162D5-7C43-4EFD-B3E8-073AE0C96802}">
      <dgm:prSet/>
      <dgm:spPr/>
      <dgm:t>
        <a:bodyPr/>
        <a:lstStyle/>
        <a:p>
          <a:endParaRPr lang="en-US"/>
        </a:p>
      </dgm:t>
    </dgm:pt>
    <dgm:pt modelId="{66015F59-3E71-446C-AF0E-464054B6E2BF}">
      <dgm:prSet custT="1"/>
      <dgm:spPr/>
      <dgm:t>
        <a:bodyPr/>
        <a:lstStyle/>
        <a:p>
          <a:r>
            <a:rPr lang="nl-BE" sz="1300" dirty="0"/>
            <a:t>Hier worden de </a:t>
          </a:r>
          <a:r>
            <a:rPr lang="nl-BE" sz="1300" b="1" dirty="0"/>
            <a:t>concrete activiteiten verduidelijkt </a:t>
          </a:r>
          <a:r>
            <a:rPr lang="nl-BE" sz="1300" dirty="0"/>
            <a:t>die het geëvalueerde personeelslid dient uit te voeren </a:t>
          </a:r>
          <a:endParaRPr lang="en-US" sz="1300" dirty="0"/>
        </a:p>
      </dgm:t>
    </dgm:pt>
    <dgm:pt modelId="{673A84C9-B170-48A5-BB3E-2553C90D035E}" type="parTrans" cxnId="{FF88ABA8-56DF-419C-9695-387FF4D69000}">
      <dgm:prSet/>
      <dgm:spPr/>
      <dgm:t>
        <a:bodyPr/>
        <a:lstStyle/>
        <a:p>
          <a:endParaRPr lang="en-US"/>
        </a:p>
      </dgm:t>
    </dgm:pt>
    <dgm:pt modelId="{1190B930-F57F-42F7-A358-4AA1453F3C89}" type="sibTrans" cxnId="{FF88ABA8-56DF-419C-9695-387FF4D69000}">
      <dgm:prSet/>
      <dgm:spPr/>
      <dgm:t>
        <a:bodyPr/>
        <a:lstStyle/>
        <a:p>
          <a:endParaRPr lang="en-US"/>
        </a:p>
      </dgm:t>
    </dgm:pt>
    <dgm:pt modelId="{FF25C5CD-C2EE-47B2-955A-450B03AAF942}">
      <dgm:prSet custT="1"/>
      <dgm:spPr/>
      <dgm:t>
        <a:bodyPr/>
        <a:lstStyle/>
        <a:p>
          <a:r>
            <a:rPr lang="nl-BE" sz="1300" dirty="0"/>
            <a:t>De </a:t>
          </a:r>
          <a:r>
            <a:rPr lang="nl-BE" sz="1300" b="1" dirty="0"/>
            <a:t>doelstellingen</a:t>
          </a:r>
          <a:r>
            <a:rPr lang="nl-BE" sz="1300" dirty="0"/>
            <a:t> die hier worden afgesproken dienen </a:t>
          </a:r>
          <a:r>
            <a:rPr lang="nl-BE" sz="1300" b="1" dirty="0"/>
            <a:t>SMART</a:t>
          </a:r>
          <a:r>
            <a:rPr lang="nl-BE" sz="1300" dirty="0"/>
            <a:t> te zijn opgesteld </a:t>
          </a:r>
          <a:endParaRPr lang="en-US" sz="1300" dirty="0"/>
        </a:p>
      </dgm:t>
    </dgm:pt>
    <dgm:pt modelId="{536ABE4C-47F0-4E50-8249-690A2FF8C832}" type="parTrans" cxnId="{58F9A39E-41B5-41F4-B5CD-CB57D0728FEB}">
      <dgm:prSet/>
      <dgm:spPr/>
      <dgm:t>
        <a:bodyPr/>
        <a:lstStyle/>
        <a:p>
          <a:endParaRPr lang="en-US"/>
        </a:p>
      </dgm:t>
    </dgm:pt>
    <dgm:pt modelId="{48F5BF5F-8EA9-48D0-A6BA-385B54A46740}" type="sibTrans" cxnId="{58F9A39E-41B5-41F4-B5CD-CB57D0728FEB}">
      <dgm:prSet/>
      <dgm:spPr/>
      <dgm:t>
        <a:bodyPr/>
        <a:lstStyle/>
        <a:p>
          <a:endParaRPr lang="en-US"/>
        </a:p>
      </dgm:t>
    </dgm:pt>
    <dgm:pt modelId="{E24835EA-3BF4-4EE3-9207-FAC7F274372A}">
      <dgm:prSet custT="1"/>
      <dgm:spPr/>
      <dgm:t>
        <a:bodyPr/>
        <a:lstStyle/>
        <a:p>
          <a:r>
            <a:rPr lang="nl-BE" sz="1300" dirty="0"/>
            <a:t>Ook de </a:t>
          </a:r>
          <a:r>
            <a:rPr lang="nl-BE" sz="1300" b="1" dirty="0"/>
            <a:t>competenties</a:t>
          </a:r>
          <a:r>
            <a:rPr lang="nl-BE" sz="1300" dirty="0"/>
            <a:t> en </a:t>
          </a:r>
          <a:r>
            <a:rPr lang="nl-BE" sz="1300" b="1" dirty="0"/>
            <a:t>attitudes</a:t>
          </a:r>
          <a:r>
            <a:rPr lang="nl-BE" sz="1300" dirty="0"/>
            <a:t> die het personeelslid dient na te streven komen hier aan bod </a:t>
          </a:r>
          <a:endParaRPr lang="en-US" sz="1300" dirty="0"/>
        </a:p>
      </dgm:t>
    </dgm:pt>
    <dgm:pt modelId="{1A18DEB7-6E3B-4442-A25C-EC6C2E72D891}" type="parTrans" cxnId="{600B54AF-664C-446A-A358-464D6AD3CD6B}">
      <dgm:prSet/>
      <dgm:spPr/>
      <dgm:t>
        <a:bodyPr/>
        <a:lstStyle/>
        <a:p>
          <a:endParaRPr lang="en-US"/>
        </a:p>
      </dgm:t>
    </dgm:pt>
    <dgm:pt modelId="{ABBC04F3-D4A4-467B-A054-4DDF2069BFDD}" type="sibTrans" cxnId="{600B54AF-664C-446A-A358-464D6AD3CD6B}">
      <dgm:prSet/>
      <dgm:spPr/>
      <dgm:t>
        <a:bodyPr/>
        <a:lstStyle/>
        <a:p>
          <a:endParaRPr lang="en-US"/>
        </a:p>
      </dgm:t>
    </dgm:pt>
    <dgm:pt modelId="{74237308-9696-45EA-B1B0-4902FD1F3432}" type="pres">
      <dgm:prSet presAssocID="{7C52CEBB-60F4-4731-870A-46B0C2BCD493}" presName="hierChild1" presStyleCnt="0">
        <dgm:presLayoutVars>
          <dgm:chPref val="1"/>
          <dgm:dir/>
          <dgm:animOne val="branch"/>
          <dgm:animLvl val="lvl"/>
          <dgm:resizeHandles/>
        </dgm:presLayoutVars>
      </dgm:prSet>
      <dgm:spPr/>
    </dgm:pt>
    <dgm:pt modelId="{778122A9-DD54-4A62-B188-FE6A0650AEA1}" type="pres">
      <dgm:prSet presAssocID="{4018FBF5-C720-471C-8426-ABDFCD7C669A}" presName="hierRoot1" presStyleCnt="0"/>
      <dgm:spPr/>
    </dgm:pt>
    <dgm:pt modelId="{2ADB5A15-C91D-4753-8507-4EAAFF185293}" type="pres">
      <dgm:prSet presAssocID="{4018FBF5-C720-471C-8426-ABDFCD7C669A}" presName="composite" presStyleCnt="0"/>
      <dgm:spPr/>
    </dgm:pt>
    <dgm:pt modelId="{998925CC-271E-43C3-9C9F-34F43F5F446F}" type="pres">
      <dgm:prSet presAssocID="{4018FBF5-C720-471C-8426-ABDFCD7C669A}" presName="background" presStyleLbl="node0" presStyleIdx="0" presStyleCnt="4"/>
      <dgm:spPr>
        <a:solidFill>
          <a:schemeClr val="accent5">
            <a:lumMod val="20000"/>
            <a:lumOff val="80000"/>
          </a:schemeClr>
        </a:solidFill>
      </dgm:spPr>
    </dgm:pt>
    <dgm:pt modelId="{6FFB3B84-591A-40A9-B857-A0E8F448344B}" type="pres">
      <dgm:prSet presAssocID="{4018FBF5-C720-471C-8426-ABDFCD7C669A}" presName="text" presStyleLbl="fgAcc0" presStyleIdx="0" presStyleCnt="4">
        <dgm:presLayoutVars>
          <dgm:chPref val="3"/>
        </dgm:presLayoutVars>
      </dgm:prSet>
      <dgm:spPr/>
    </dgm:pt>
    <dgm:pt modelId="{D98CA209-396B-40DE-9B8C-4F65ED2F6F7E}" type="pres">
      <dgm:prSet presAssocID="{4018FBF5-C720-471C-8426-ABDFCD7C669A}" presName="hierChild2" presStyleCnt="0"/>
      <dgm:spPr/>
    </dgm:pt>
    <dgm:pt modelId="{CDE9199E-D32C-4541-AA72-379056A3EC0A}" type="pres">
      <dgm:prSet presAssocID="{66015F59-3E71-446C-AF0E-464054B6E2BF}" presName="hierRoot1" presStyleCnt="0"/>
      <dgm:spPr/>
    </dgm:pt>
    <dgm:pt modelId="{58619F64-A607-4093-97DF-93B4E02EEA29}" type="pres">
      <dgm:prSet presAssocID="{66015F59-3E71-446C-AF0E-464054B6E2BF}" presName="composite" presStyleCnt="0"/>
      <dgm:spPr/>
    </dgm:pt>
    <dgm:pt modelId="{239812EC-BD77-4CD9-AC73-B03493D20905}" type="pres">
      <dgm:prSet presAssocID="{66015F59-3E71-446C-AF0E-464054B6E2BF}" presName="background" presStyleLbl="node0" presStyleIdx="1" presStyleCnt="4"/>
      <dgm:spPr>
        <a:solidFill>
          <a:schemeClr val="accent5">
            <a:lumMod val="20000"/>
            <a:lumOff val="80000"/>
          </a:schemeClr>
        </a:solidFill>
      </dgm:spPr>
    </dgm:pt>
    <dgm:pt modelId="{1AD2A19B-7B69-4971-A590-FBD5787970D7}" type="pres">
      <dgm:prSet presAssocID="{66015F59-3E71-446C-AF0E-464054B6E2BF}" presName="text" presStyleLbl="fgAcc0" presStyleIdx="1" presStyleCnt="4">
        <dgm:presLayoutVars>
          <dgm:chPref val="3"/>
        </dgm:presLayoutVars>
      </dgm:prSet>
      <dgm:spPr/>
    </dgm:pt>
    <dgm:pt modelId="{5CA5F935-9FA8-4744-BE10-54C188D8A04C}" type="pres">
      <dgm:prSet presAssocID="{66015F59-3E71-446C-AF0E-464054B6E2BF}" presName="hierChild2" presStyleCnt="0"/>
      <dgm:spPr/>
    </dgm:pt>
    <dgm:pt modelId="{3BE39E65-BB85-4211-B187-38029C70F658}" type="pres">
      <dgm:prSet presAssocID="{FF25C5CD-C2EE-47B2-955A-450B03AAF942}" presName="hierRoot1" presStyleCnt="0"/>
      <dgm:spPr/>
    </dgm:pt>
    <dgm:pt modelId="{0782F8EC-4A72-4B06-8E1A-F062E4FBA202}" type="pres">
      <dgm:prSet presAssocID="{FF25C5CD-C2EE-47B2-955A-450B03AAF942}" presName="composite" presStyleCnt="0"/>
      <dgm:spPr/>
    </dgm:pt>
    <dgm:pt modelId="{A5EF0FFA-986B-42AC-9B6C-F5E97F97A7E5}" type="pres">
      <dgm:prSet presAssocID="{FF25C5CD-C2EE-47B2-955A-450B03AAF942}" presName="background" presStyleLbl="node0" presStyleIdx="2" presStyleCnt="4"/>
      <dgm:spPr>
        <a:solidFill>
          <a:schemeClr val="accent5">
            <a:lumMod val="20000"/>
            <a:lumOff val="80000"/>
          </a:schemeClr>
        </a:solidFill>
      </dgm:spPr>
    </dgm:pt>
    <dgm:pt modelId="{BF65C442-E9EE-422B-92A0-79EDE08ABF2A}" type="pres">
      <dgm:prSet presAssocID="{FF25C5CD-C2EE-47B2-955A-450B03AAF942}" presName="text" presStyleLbl="fgAcc0" presStyleIdx="2" presStyleCnt="4">
        <dgm:presLayoutVars>
          <dgm:chPref val="3"/>
        </dgm:presLayoutVars>
      </dgm:prSet>
      <dgm:spPr/>
    </dgm:pt>
    <dgm:pt modelId="{A15AE619-0F1F-417A-ABB1-AD7DDEC408A1}" type="pres">
      <dgm:prSet presAssocID="{FF25C5CD-C2EE-47B2-955A-450B03AAF942}" presName="hierChild2" presStyleCnt="0"/>
      <dgm:spPr/>
    </dgm:pt>
    <dgm:pt modelId="{B2AE5125-28C9-4E30-A1BB-C87095E45FD8}" type="pres">
      <dgm:prSet presAssocID="{E24835EA-3BF4-4EE3-9207-FAC7F274372A}" presName="hierRoot1" presStyleCnt="0"/>
      <dgm:spPr/>
    </dgm:pt>
    <dgm:pt modelId="{E7E0C7CF-BD2C-4FC5-A441-BDE5BC0AF714}" type="pres">
      <dgm:prSet presAssocID="{E24835EA-3BF4-4EE3-9207-FAC7F274372A}" presName="composite" presStyleCnt="0"/>
      <dgm:spPr/>
    </dgm:pt>
    <dgm:pt modelId="{A6AFF11A-D0EF-4B29-A5DF-FCCA2077A0B7}" type="pres">
      <dgm:prSet presAssocID="{E24835EA-3BF4-4EE3-9207-FAC7F274372A}" presName="background" presStyleLbl="node0" presStyleIdx="3" presStyleCnt="4"/>
      <dgm:spPr>
        <a:solidFill>
          <a:schemeClr val="accent5">
            <a:lumMod val="20000"/>
            <a:lumOff val="80000"/>
          </a:schemeClr>
        </a:solidFill>
      </dgm:spPr>
    </dgm:pt>
    <dgm:pt modelId="{964C085C-4FBD-4386-8992-B6D5C325B596}" type="pres">
      <dgm:prSet presAssocID="{E24835EA-3BF4-4EE3-9207-FAC7F274372A}" presName="text" presStyleLbl="fgAcc0" presStyleIdx="3" presStyleCnt="4">
        <dgm:presLayoutVars>
          <dgm:chPref val="3"/>
        </dgm:presLayoutVars>
      </dgm:prSet>
      <dgm:spPr/>
    </dgm:pt>
    <dgm:pt modelId="{96AC4978-ACFA-4C88-99D0-99B75AFEDBDE}" type="pres">
      <dgm:prSet presAssocID="{E24835EA-3BF4-4EE3-9207-FAC7F274372A}" presName="hierChild2" presStyleCnt="0"/>
      <dgm:spPr/>
    </dgm:pt>
  </dgm:ptLst>
  <dgm:cxnLst>
    <dgm:cxn modelId="{C609F426-51A5-4005-8DB6-6126B8C4F1E7}" type="presOf" srcId="{7C52CEBB-60F4-4731-870A-46B0C2BCD493}" destId="{74237308-9696-45EA-B1B0-4902FD1F3432}" srcOrd="0" destOrd="0" presId="urn:microsoft.com/office/officeart/2005/8/layout/hierarchy1"/>
    <dgm:cxn modelId="{03CE1C41-54CF-4C35-969B-9F0DF1AE7CCB}" type="presOf" srcId="{E24835EA-3BF4-4EE3-9207-FAC7F274372A}" destId="{964C085C-4FBD-4386-8992-B6D5C325B596}" srcOrd="0" destOrd="0" presId="urn:microsoft.com/office/officeart/2005/8/layout/hierarchy1"/>
    <dgm:cxn modelId="{44AD7843-769D-4A13-8933-77CE98E8CE5D}" type="presOf" srcId="{66015F59-3E71-446C-AF0E-464054B6E2BF}" destId="{1AD2A19B-7B69-4971-A590-FBD5787970D7}" srcOrd="0" destOrd="0" presId="urn:microsoft.com/office/officeart/2005/8/layout/hierarchy1"/>
    <dgm:cxn modelId="{39724A48-F030-4E52-915A-46C34420B0F5}" type="presOf" srcId="{FF25C5CD-C2EE-47B2-955A-450B03AAF942}" destId="{BF65C442-E9EE-422B-92A0-79EDE08ABF2A}" srcOrd="0" destOrd="0" presId="urn:microsoft.com/office/officeart/2005/8/layout/hierarchy1"/>
    <dgm:cxn modelId="{72A50979-A635-4500-AEB5-30C72A7BADA8}" type="presOf" srcId="{4018FBF5-C720-471C-8426-ABDFCD7C669A}" destId="{6FFB3B84-591A-40A9-B857-A0E8F448344B}" srcOrd="0" destOrd="0" presId="urn:microsoft.com/office/officeart/2005/8/layout/hierarchy1"/>
    <dgm:cxn modelId="{58F9A39E-41B5-41F4-B5CD-CB57D0728FEB}" srcId="{7C52CEBB-60F4-4731-870A-46B0C2BCD493}" destId="{FF25C5CD-C2EE-47B2-955A-450B03AAF942}" srcOrd="2" destOrd="0" parTransId="{536ABE4C-47F0-4E50-8249-690A2FF8C832}" sibTransId="{48F5BF5F-8EA9-48D0-A6BA-385B54A46740}"/>
    <dgm:cxn modelId="{FF88ABA8-56DF-419C-9695-387FF4D69000}" srcId="{7C52CEBB-60F4-4731-870A-46B0C2BCD493}" destId="{66015F59-3E71-446C-AF0E-464054B6E2BF}" srcOrd="1" destOrd="0" parTransId="{673A84C9-B170-48A5-BB3E-2553C90D035E}" sibTransId="{1190B930-F57F-42F7-A358-4AA1453F3C89}"/>
    <dgm:cxn modelId="{600B54AF-664C-446A-A358-464D6AD3CD6B}" srcId="{7C52CEBB-60F4-4731-870A-46B0C2BCD493}" destId="{E24835EA-3BF4-4EE3-9207-FAC7F274372A}" srcOrd="3" destOrd="0" parTransId="{1A18DEB7-6E3B-4442-A25C-EC6C2E72D891}" sibTransId="{ABBC04F3-D4A4-467B-A054-4DDF2069BFDD}"/>
    <dgm:cxn modelId="{E1F162D5-7C43-4EFD-B3E8-073AE0C96802}" srcId="{7C52CEBB-60F4-4731-870A-46B0C2BCD493}" destId="{4018FBF5-C720-471C-8426-ABDFCD7C669A}" srcOrd="0" destOrd="0" parTransId="{FA658F33-58AD-4BBA-B1C5-BC63137411A9}" sibTransId="{727CF5B2-7231-4813-A545-46E19CBFAAC8}"/>
    <dgm:cxn modelId="{895EBE05-D16D-49B7-90F7-C3972AF3AC1C}" type="presParOf" srcId="{74237308-9696-45EA-B1B0-4902FD1F3432}" destId="{778122A9-DD54-4A62-B188-FE6A0650AEA1}" srcOrd="0" destOrd="0" presId="urn:microsoft.com/office/officeart/2005/8/layout/hierarchy1"/>
    <dgm:cxn modelId="{848C4BBD-D07D-4F3D-905C-09140F7F7304}" type="presParOf" srcId="{778122A9-DD54-4A62-B188-FE6A0650AEA1}" destId="{2ADB5A15-C91D-4753-8507-4EAAFF185293}" srcOrd="0" destOrd="0" presId="urn:microsoft.com/office/officeart/2005/8/layout/hierarchy1"/>
    <dgm:cxn modelId="{BA070013-9C39-44A9-B60A-5A8FB59EF62B}" type="presParOf" srcId="{2ADB5A15-C91D-4753-8507-4EAAFF185293}" destId="{998925CC-271E-43C3-9C9F-34F43F5F446F}" srcOrd="0" destOrd="0" presId="urn:microsoft.com/office/officeart/2005/8/layout/hierarchy1"/>
    <dgm:cxn modelId="{32B7E1DE-AD4F-468E-B3D0-89B919FB48F3}" type="presParOf" srcId="{2ADB5A15-C91D-4753-8507-4EAAFF185293}" destId="{6FFB3B84-591A-40A9-B857-A0E8F448344B}" srcOrd="1" destOrd="0" presId="urn:microsoft.com/office/officeart/2005/8/layout/hierarchy1"/>
    <dgm:cxn modelId="{0EB89BD8-04B9-44CB-B9A5-887744A4989A}" type="presParOf" srcId="{778122A9-DD54-4A62-B188-FE6A0650AEA1}" destId="{D98CA209-396B-40DE-9B8C-4F65ED2F6F7E}" srcOrd="1" destOrd="0" presId="urn:microsoft.com/office/officeart/2005/8/layout/hierarchy1"/>
    <dgm:cxn modelId="{BE618DA2-BCCA-4BD9-8ACC-D4C55259C562}" type="presParOf" srcId="{74237308-9696-45EA-B1B0-4902FD1F3432}" destId="{CDE9199E-D32C-4541-AA72-379056A3EC0A}" srcOrd="1" destOrd="0" presId="urn:microsoft.com/office/officeart/2005/8/layout/hierarchy1"/>
    <dgm:cxn modelId="{F893DE23-3303-42DE-96F8-753C017B03F6}" type="presParOf" srcId="{CDE9199E-D32C-4541-AA72-379056A3EC0A}" destId="{58619F64-A607-4093-97DF-93B4E02EEA29}" srcOrd="0" destOrd="0" presId="urn:microsoft.com/office/officeart/2005/8/layout/hierarchy1"/>
    <dgm:cxn modelId="{BD34CA1F-9207-4645-8B00-5D51E2F97002}" type="presParOf" srcId="{58619F64-A607-4093-97DF-93B4E02EEA29}" destId="{239812EC-BD77-4CD9-AC73-B03493D20905}" srcOrd="0" destOrd="0" presId="urn:microsoft.com/office/officeart/2005/8/layout/hierarchy1"/>
    <dgm:cxn modelId="{83B38082-BC44-4369-9D46-DDB402F55F40}" type="presParOf" srcId="{58619F64-A607-4093-97DF-93B4E02EEA29}" destId="{1AD2A19B-7B69-4971-A590-FBD5787970D7}" srcOrd="1" destOrd="0" presId="urn:microsoft.com/office/officeart/2005/8/layout/hierarchy1"/>
    <dgm:cxn modelId="{FCF749DC-1C78-4FFE-9051-055B40DD8A36}" type="presParOf" srcId="{CDE9199E-D32C-4541-AA72-379056A3EC0A}" destId="{5CA5F935-9FA8-4744-BE10-54C188D8A04C}" srcOrd="1" destOrd="0" presId="urn:microsoft.com/office/officeart/2005/8/layout/hierarchy1"/>
    <dgm:cxn modelId="{5C2B6928-D521-4610-8E69-CA1392821024}" type="presParOf" srcId="{74237308-9696-45EA-B1B0-4902FD1F3432}" destId="{3BE39E65-BB85-4211-B187-38029C70F658}" srcOrd="2" destOrd="0" presId="urn:microsoft.com/office/officeart/2005/8/layout/hierarchy1"/>
    <dgm:cxn modelId="{2E61054F-98E5-4DE2-A415-C93A047A3EBB}" type="presParOf" srcId="{3BE39E65-BB85-4211-B187-38029C70F658}" destId="{0782F8EC-4A72-4B06-8E1A-F062E4FBA202}" srcOrd="0" destOrd="0" presId="urn:microsoft.com/office/officeart/2005/8/layout/hierarchy1"/>
    <dgm:cxn modelId="{EE4168E2-A0A4-46E0-BDD5-21E91AEE59D8}" type="presParOf" srcId="{0782F8EC-4A72-4B06-8E1A-F062E4FBA202}" destId="{A5EF0FFA-986B-42AC-9B6C-F5E97F97A7E5}" srcOrd="0" destOrd="0" presId="urn:microsoft.com/office/officeart/2005/8/layout/hierarchy1"/>
    <dgm:cxn modelId="{688BD023-92D9-4EA1-B119-447EC6826FD3}" type="presParOf" srcId="{0782F8EC-4A72-4B06-8E1A-F062E4FBA202}" destId="{BF65C442-E9EE-422B-92A0-79EDE08ABF2A}" srcOrd="1" destOrd="0" presId="urn:microsoft.com/office/officeart/2005/8/layout/hierarchy1"/>
    <dgm:cxn modelId="{A4053810-568D-43D7-8FCC-E64A9FC57E43}" type="presParOf" srcId="{3BE39E65-BB85-4211-B187-38029C70F658}" destId="{A15AE619-0F1F-417A-ABB1-AD7DDEC408A1}" srcOrd="1" destOrd="0" presId="urn:microsoft.com/office/officeart/2005/8/layout/hierarchy1"/>
    <dgm:cxn modelId="{003168B8-6918-4795-A19B-ED2C8D9BDDEA}" type="presParOf" srcId="{74237308-9696-45EA-B1B0-4902FD1F3432}" destId="{B2AE5125-28C9-4E30-A1BB-C87095E45FD8}" srcOrd="3" destOrd="0" presId="urn:microsoft.com/office/officeart/2005/8/layout/hierarchy1"/>
    <dgm:cxn modelId="{906AEED5-7376-4819-A660-6E6CFE454B3A}" type="presParOf" srcId="{B2AE5125-28C9-4E30-A1BB-C87095E45FD8}" destId="{E7E0C7CF-BD2C-4FC5-A441-BDE5BC0AF714}" srcOrd="0" destOrd="0" presId="urn:microsoft.com/office/officeart/2005/8/layout/hierarchy1"/>
    <dgm:cxn modelId="{9BE1B441-1E07-49A6-91DF-2514BE30B7D4}" type="presParOf" srcId="{E7E0C7CF-BD2C-4FC5-A441-BDE5BC0AF714}" destId="{A6AFF11A-D0EF-4B29-A5DF-FCCA2077A0B7}" srcOrd="0" destOrd="0" presId="urn:microsoft.com/office/officeart/2005/8/layout/hierarchy1"/>
    <dgm:cxn modelId="{90FD19A1-B760-4062-B586-A5AB2E0A5B55}" type="presParOf" srcId="{E7E0C7CF-BD2C-4FC5-A441-BDE5BC0AF714}" destId="{964C085C-4FBD-4386-8992-B6D5C325B596}" srcOrd="1" destOrd="0" presId="urn:microsoft.com/office/officeart/2005/8/layout/hierarchy1"/>
    <dgm:cxn modelId="{0F9D6E82-E8D6-4C29-87ED-40B5BFC58B0A}" type="presParOf" srcId="{B2AE5125-28C9-4E30-A1BB-C87095E45FD8}" destId="{96AC4978-ACFA-4C88-99D0-99B75AFEDBD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52CEBB-60F4-4731-870A-46B0C2BCD49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018FBF5-C720-471C-8426-ABDFCD7C669A}">
      <dgm:prSet custT="1"/>
      <dgm:spPr/>
      <dgm:t>
        <a:bodyPr/>
        <a:lstStyle/>
        <a:p>
          <a:r>
            <a:rPr lang="fr-FR" sz="1300" dirty="0">
              <a:solidFill>
                <a:srgbClr val="002060"/>
              </a:solidFill>
            </a:rPr>
            <a:t>L'entretien de fonction doit se dérouler dans la </a:t>
          </a:r>
          <a:r>
            <a:rPr lang="fr-FR" sz="1300" b="1" dirty="0">
              <a:solidFill>
                <a:srgbClr val="002060"/>
              </a:solidFill>
            </a:rPr>
            <a:t>même langue que le rôle linguistique </a:t>
          </a:r>
          <a:r>
            <a:rPr lang="fr-FR" sz="1300" dirty="0">
              <a:solidFill>
                <a:srgbClr val="002060"/>
              </a:solidFill>
            </a:rPr>
            <a:t>de l'employé</a:t>
          </a:r>
          <a:endParaRPr lang="en-US" sz="1300" dirty="0">
            <a:solidFill>
              <a:srgbClr val="002060"/>
            </a:solidFill>
          </a:endParaRPr>
        </a:p>
      </dgm:t>
    </dgm:pt>
    <dgm:pt modelId="{FA658F33-58AD-4BBA-B1C5-BC63137411A9}" type="parTrans" cxnId="{E1F162D5-7C43-4EFD-B3E8-073AE0C96802}">
      <dgm:prSet/>
      <dgm:spPr/>
      <dgm:t>
        <a:bodyPr/>
        <a:lstStyle/>
        <a:p>
          <a:endParaRPr lang="en-US"/>
        </a:p>
      </dgm:t>
    </dgm:pt>
    <dgm:pt modelId="{727CF5B2-7231-4813-A545-46E19CBFAAC8}" type="sibTrans" cxnId="{E1F162D5-7C43-4EFD-B3E8-073AE0C96802}">
      <dgm:prSet/>
      <dgm:spPr/>
      <dgm:t>
        <a:bodyPr/>
        <a:lstStyle/>
        <a:p>
          <a:endParaRPr lang="en-US"/>
        </a:p>
      </dgm:t>
    </dgm:pt>
    <dgm:pt modelId="{66015F59-3E71-446C-AF0E-464054B6E2BF}">
      <dgm:prSet custT="1"/>
      <dgm:spPr/>
      <dgm:t>
        <a:bodyPr/>
        <a:lstStyle/>
        <a:p>
          <a:r>
            <a:rPr lang="fr-FR" sz="1300" dirty="0">
              <a:solidFill>
                <a:srgbClr val="002060"/>
              </a:solidFill>
            </a:rPr>
            <a:t>Les </a:t>
          </a:r>
          <a:r>
            <a:rPr lang="fr-FR" sz="1300" b="1" dirty="0">
              <a:solidFill>
                <a:srgbClr val="002060"/>
              </a:solidFill>
            </a:rPr>
            <a:t>activités concrètes </a:t>
          </a:r>
          <a:r>
            <a:rPr lang="fr-FR" sz="1300" dirty="0">
              <a:solidFill>
                <a:srgbClr val="002060"/>
              </a:solidFill>
            </a:rPr>
            <a:t>à réaliser par le membre du personnel évalué sont précisées ici</a:t>
          </a:r>
          <a:endParaRPr lang="en-US" sz="1300" dirty="0">
            <a:solidFill>
              <a:srgbClr val="002060"/>
            </a:solidFill>
          </a:endParaRPr>
        </a:p>
      </dgm:t>
    </dgm:pt>
    <dgm:pt modelId="{673A84C9-B170-48A5-BB3E-2553C90D035E}" type="parTrans" cxnId="{FF88ABA8-56DF-419C-9695-387FF4D69000}">
      <dgm:prSet/>
      <dgm:spPr/>
      <dgm:t>
        <a:bodyPr/>
        <a:lstStyle/>
        <a:p>
          <a:endParaRPr lang="en-US"/>
        </a:p>
      </dgm:t>
    </dgm:pt>
    <dgm:pt modelId="{1190B930-F57F-42F7-A358-4AA1453F3C89}" type="sibTrans" cxnId="{FF88ABA8-56DF-419C-9695-387FF4D69000}">
      <dgm:prSet/>
      <dgm:spPr/>
      <dgm:t>
        <a:bodyPr/>
        <a:lstStyle/>
        <a:p>
          <a:endParaRPr lang="en-US"/>
        </a:p>
      </dgm:t>
    </dgm:pt>
    <dgm:pt modelId="{FF25C5CD-C2EE-47B2-955A-450B03AAF942}">
      <dgm:prSet custT="1"/>
      <dgm:spPr/>
      <dgm:t>
        <a:bodyPr/>
        <a:lstStyle/>
        <a:p>
          <a:r>
            <a:rPr lang="fr-FR" sz="1300" dirty="0">
              <a:solidFill>
                <a:srgbClr val="002060"/>
              </a:solidFill>
            </a:rPr>
            <a:t>Les </a:t>
          </a:r>
          <a:r>
            <a:rPr lang="fr-FR" sz="1300" b="1" dirty="0">
              <a:solidFill>
                <a:srgbClr val="002060"/>
              </a:solidFill>
            </a:rPr>
            <a:t>objectifs</a:t>
          </a:r>
          <a:r>
            <a:rPr lang="fr-FR" sz="1300" dirty="0">
              <a:solidFill>
                <a:srgbClr val="002060"/>
              </a:solidFill>
            </a:rPr>
            <a:t> convenus ici doivent être formulés en termes </a:t>
          </a:r>
          <a:r>
            <a:rPr lang="fr-FR" sz="1300" b="1" dirty="0">
              <a:solidFill>
                <a:srgbClr val="002060"/>
              </a:solidFill>
            </a:rPr>
            <a:t>SMART</a:t>
          </a:r>
          <a:endParaRPr lang="en-US" sz="1300" b="1" dirty="0">
            <a:solidFill>
              <a:srgbClr val="002060"/>
            </a:solidFill>
          </a:endParaRPr>
        </a:p>
      </dgm:t>
    </dgm:pt>
    <dgm:pt modelId="{536ABE4C-47F0-4E50-8249-690A2FF8C832}" type="parTrans" cxnId="{58F9A39E-41B5-41F4-B5CD-CB57D0728FEB}">
      <dgm:prSet/>
      <dgm:spPr/>
      <dgm:t>
        <a:bodyPr/>
        <a:lstStyle/>
        <a:p>
          <a:endParaRPr lang="en-US"/>
        </a:p>
      </dgm:t>
    </dgm:pt>
    <dgm:pt modelId="{48F5BF5F-8EA9-48D0-A6BA-385B54A46740}" type="sibTrans" cxnId="{58F9A39E-41B5-41F4-B5CD-CB57D0728FEB}">
      <dgm:prSet/>
      <dgm:spPr/>
      <dgm:t>
        <a:bodyPr/>
        <a:lstStyle/>
        <a:p>
          <a:endParaRPr lang="en-US"/>
        </a:p>
      </dgm:t>
    </dgm:pt>
    <dgm:pt modelId="{E24835EA-3BF4-4EE3-9207-FAC7F274372A}">
      <dgm:prSet/>
      <dgm:spPr/>
      <dgm:t>
        <a:bodyPr/>
        <a:lstStyle/>
        <a:p>
          <a:r>
            <a:rPr lang="fr-FR" dirty="0">
              <a:solidFill>
                <a:srgbClr val="002060"/>
              </a:solidFill>
            </a:rPr>
            <a:t>Les </a:t>
          </a:r>
          <a:r>
            <a:rPr lang="fr-FR" b="1" dirty="0">
              <a:solidFill>
                <a:srgbClr val="002060"/>
              </a:solidFill>
            </a:rPr>
            <a:t>compétences </a:t>
          </a:r>
          <a:r>
            <a:rPr lang="fr-FR" dirty="0">
              <a:solidFill>
                <a:srgbClr val="002060"/>
              </a:solidFill>
            </a:rPr>
            <a:t>et les </a:t>
          </a:r>
          <a:r>
            <a:rPr lang="fr-FR" b="1" dirty="0">
              <a:solidFill>
                <a:srgbClr val="002060"/>
              </a:solidFill>
            </a:rPr>
            <a:t>attitudes</a:t>
          </a:r>
          <a:r>
            <a:rPr lang="fr-FR" dirty="0">
              <a:solidFill>
                <a:srgbClr val="002060"/>
              </a:solidFill>
            </a:rPr>
            <a:t> auxquelles le membre du personnel doit arriver sont également abordées ici</a:t>
          </a:r>
          <a:endParaRPr lang="en-US" dirty="0">
            <a:solidFill>
              <a:srgbClr val="002060"/>
            </a:solidFill>
          </a:endParaRPr>
        </a:p>
      </dgm:t>
    </dgm:pt>
    <dgm:pt modelId="{1A18DEB7-6E3B-4442-A25C-EC6C2E72D891}" type="parTrans" cxnId="{600B54AF-664C-446A-A358-464D6AD3CD6B}">
      <dgm:prSet/>
      <dgm:spPr/>
      <dgm:t>
        <a:bodyPr/>
        <a:lstStyle/>
        <a:p>
          <a:endParaRPr lang="en-US"/>
        </a:p>
      </dgm:t>
    </dgm:pt>
    <dgm:pt modelId="{ABBC04F3-D4A4-467B-A054-4DDF2069BFDD}" type="sibTrans" cxnId="{600B54AF-664C-446A-A358-464D6AD3CD6B}">
      <dgm:prSet/>
      <dgm:spPr/>
      <dgm:t>
        <a:bodyPr/>
        <a:lstStyle/>
        <a:p>
          <a:endParaRPr lang="en-US"/>
        </a:p>
      </dgm:t>
    </dgm:pt>
    <dgm:pt modelId="{74237308-9696-45EA-B1B0-4902FD1F3432}" type="pres">
      <dgm:prSet presAssocID="{7C52CEBB-60F4-4731-870A-46B0C2BCD493}" presName="hierChild1" presStyleCnt="0">
        <dgm:presLayoutVars>
          <dgm:chPref val="1"/>
          <dgm:dir/>
          <dgm:animOne val="branch"/>
          <dgm:animLvl val="lvl"/>
          <dgm:resizeHandles/>
        </dgm:presLayoutVars>
      </dgm:prSet>
      <dgm:spPr/>
    </dgm:pt>
    <dgm:pt modelId="{778122A9-DD54-4A62-B188-FE6A0650AEA1}" type="pres">
      <dgm:prSet presAssocID="{4018FBF5-C720-471C-8426-ABDFCD7C669A}" presName="hierRoot1" presStyleCnt="0"/>
      <dgm:spPr/>
    </dgm:pt>
    <dgm:pt modelId="{2ADB5A15-C91D-4753-8507-4EAAFF185293}" type="pres">
      <dgm:prSet presAssocID="{4018FBF5-C720-471C-8426-ABDFCD7C669A}" presName="composite" presStyleCnt="0"/>
      <dgm:spPr/>
    </dgm:pt>
    <dgm:pt modelId="{998925CC-271E-43C3-9C9F-34F43F5F446F}" type="pres">
      <dgm:prSet presAssocID="{4018FBF5-C720-471C-8426-ABDFCD7C669A}" presName="background" presStyleLbl="node0" presStyleIdx="0" presStyleCnt="4"/>
      <dgm:spPr>
        <a:solidFill>
          <a:schemeClr val="accent6">
            <a:lumMod val="20000"/>
            <a:lumOff val="80000"/>
          </a:schemeClr>
        </a:solidFill>
      </dgm:spPr>
    </dgm:pt>
    <dgm:pt modelId="{6FFB3B84-591A-40A9-B857-A0E8F448344B}" type="pres">
      <dgm:prSet presAssocID="{4018FBF5-C720-471C-8426-ABDFCD7C669A}" presName="text" presStyleLbl="fgAcc0" presStyleIdx="0" presStyleCnt="4" custLinFactNeighborX="-108" custLinFactNeighborY="1403">
        <dgm:presLayoutVars>
          <dgm:chPref val="3"/>
        </dgm:presLayoutVars>
      </dgm:prSet>
      <dgm:spPr/>
    </dgm:pt>
    <dgm:pt modelId="{D98CA209-396B-40DE-9B8C-4F65ED2F6F7E}" type="pres">
      <dgm:prSet presAssocID="{4018FBF5-C720-471C-8426-ABDFCD7C669A}" presName="hierChild2" presStyleCnt="0"/>
      <dgm:spPr/>
    </dgm:pt>
    <dgm:pt modelId="{CDE9199E-D32C-4541-AA72-379056A3EC0A}" type="pres">
      <dgm:prSet presAssocID="{66015F59-3E71-446C-AF0E-464054B6E2BF}" presName="hierRoot1" presStyleCnt="0"/>
      <dgm:spPr/>
    </dgm:pt>
    <dgm:pt modelId="{58619F64-A607-4093-97DF-93B4E02EEA29}" type="pres">
      <dgm:prSet presAssocID="{66015F59-3E71-446C-AF0E-464054B6E2BF}" presName="composite" presStyleCnt="0"/>
      <dgm:spPr/>
    </dgm:pt>
    <dgm:pt modelId="{239812EC-BD77-4CD9-AC73-B03493D20905}" type="pres">
      <dgm:prSet presAssocID="{66015F59-3E71-446C-AF0E-464054B6E2BF}" presName="background" presStyleLbl="node0" presStyleIdx="1" presStyleCnt="4"/>
      <dgm:spPr>
        <a:solidFill>
          <a:schemeClr val="accent6">
            <a:lumMod val="20000"/>
            <a:lumOff val="80000"/>
          </a:schemeClr>
        </a:solidFill>
      </dgm:spPr>
    </dgm:pt>
    <dgm:pt modelId="{1AD2A19B-7B69-4971-A590-FBD5787970D7}" type="pres">
      <dgm:prSet presAssocID="{66015F59-3E71-446C-AF0E-464054B6E2BF}" presName="text" presStyleLbl="fgAcc0" presStyleIdx="1" presStyleCnt="4">
        <dgm:presLayoutVars>
          <dgm:chPref val="3"/>
        </dgm:presLayoutVars>
      </dgm:prSet>
      <dgm:spPr/>
    </dgm:pt>
    <dgm:pt modelId="{5CA5F935-9FA8-4744-BE10-54C188D8A04C}" type="pres">
      <dgm:prSet presAssocID="{66015F59-3E71-446C-AF0E-464054B6E2BF}" presName="hierChild2" presStyleCnt="0"/>
      <dgm:spPr/>
    </dgm:pt>
    <dgm:pt modelId="{3BE39E65-BB85-4211-B187-38029C70F658}" type="pres">
      <dgm:prSet presAssocID="{FF25C5CD-C2EE-47B2-955A-450B03AAF942}" presName="hierRoot1" presStyleCnt="0"/>
      <dgm:spPr/>
    </dgm:pt>
    <dgm:pt modelId="{0782F8EC-4A72-4B06-8E1A-F062E4FBA202}" type="pres">
      <dgm:prSet presAssocID="{FF25C5CD-C2EE-47B2-955A-450B03AAF942}" presName="composite" presStyleCnt="0"/>
      <dgm:spPr/>
    </dgm:pt>
    <dgm:pt modelId="{A5EF0FFA-986B-42AC-9B6C-F5E97F97A7E5}" type="pres">
      <dgm:prSet presAssocID="{FF25C5CD-C2EE-47B2-955A-450B03AAF942}" presName="background" presStyleLbl="node0" presStyleIdx="2" presStyleCnt="4"/>
      <dgm:spPr>
        <a:solidFill>
          <a:schemeClr val="accent6">
            <a:lumMod val="20000"/>
            <a:lumOff val="80000"/>
          </a:schemeClr>
        </a:solidFill>
      </dgm:spPr>
    </dgm:pt>
    <dgm:pt modelId="{BF65C442-E9EE-422B-92A0-79EDE08ABF2A}" type="pres">
      <dgm:prSet presAssocID="{FF25C5CD-C2EE-47B2-955A-450B03AAF942}" presName="text" presStyleLbl="fgAcc0" presStyleIdx="2" presStyleCnt="4">
        <dgm:presLayoutVars>
          <dgm:chPref val="3"/>
        </dgm:presLayoutVars>
      </dgm:prSet>
      <dgm:spPr/>
    </dgm:pt>
    <dgm:pt modelId="{A15AE619-0F1F-417A-ABB1-AD7DDEC408A1}" type="pres">
      <dgm:prSet presAssocID="{FF25C5CD-C2EE-47B2-955A-450B03AAF942}" presName="hierChild2" presStyleCnt="0"/>
      <dgm:spPr/>
    </dgm:pt>
    <dgm:pt modelId="{B2AE5125-28C9-4E30-A1BB-C87095E45FD8}" type="pres">
      <dgm:prSet presAssocID="{E24835EA-3BF4-4EE3-9207-FAC7F274372A}" presName="hierRoot1" presStyleCnt="0"/>
      <dgm:spPr/>
    </dgm:pt>
    <dgm:pt modelId="{E7E0C7CF-BD2C-4FC5-A441-BDE5BC0AF714}" type="pres">
      <dgm:prSet presAssocID="{E24835EA-3BF4-4EE3-9207-FAC7F274372A}" presName="composite" presStyleCnt="0"/>
      <dgm:spPr/>
    </dgm:pt>
    <dgm:pt modelId="{A6AFF11A-D0EF-4B29-A5DF-FCCA2077A0B7}" type="pres">
      <dgm:prSet presAssocID="{E24835EA-3BF4-4EE3-9207-FAC7F274372A}" presName="background" presStyleLbl="node0" presStyleIdx="3" presStyleCnt="4"/>
      <dgm:spPr>
        <a:solidFill>
          <a:schemeClr val="accent6">
            <a:lumMod val="20000"/>
            <a:lumOff val="80000"/>
          </a:schemeClr>
        </a:solidFill>
      </dgm:spPr>
    </dgm:pt>
    <dgm:pt modelId="{964C085C-4FBD-4386-8992-B6D5C325B596}" type="pres">
      <dgm:prSet presAssocID="{E24835EA-3BF4-4EE3-9207-FAC7F274372A}" presName="text" presStyleLbl="fgAcc0" presStyleIdx="3" presStyleCnt="4">
        <dgm:presLayoutVars>
          <dgm:chPref val="3"/>
        </dgm:presLayoutVars>
      </dgm:prSet>
      <dgm:spPr/>
    </dgm:pt>
    <dgm:pt modelId="{96AC4978-ACFA-4C88-99D0-99B75AFEDBDE}" type="pres">
      <dgm:prSet presAssocID="{E24835EA-3BF4-4EE3-9207-FAC7F274372A}" presName="hierChild2" presStyleCnt="0"/>
      <dgm:spPr/>
    </dgm:pt>
  </dgm:ptLst>
  <dgm:cxnLst>
    <dgm:cxn modelId="{C609F426-51A5-4005-8DB6-6126B8C4F1E7}" type="presOf" srcId="{7C52CEBB-60F4-4731-870A-46B0C2BCD493}" destId="{74237308-9696-45EA-B1B0-4902FD1F3432}" srcOrd="0" destOrd="0" presId="urn:microsoft.com/office/officeart/2005/8/layout/hierarchy1"/>
    <dgm:cxn modelId="{03CE1C41-54CF-4C35-969B-9F0DF1AE7CCB}" type="presOf" srcId="{E24835EA-3BF4-4EE3-9207-FAC7F274372A}" destId="{964C085C-4FBD-4386-8992-B6D5C325B596}" srcOrd="0" destOrd="0" presId="urn:microsoft.com/office/officeart/2005/8/layout/hierarchy1"/>
    <dgm:cxn modelId="{44AD7843-769D-4A13-8933-77CE98E8CE5D}" type="presOf" srcId="{66015F59-3E71-446C-AF0E-464054B6E2BF}" destId="{1AD2A19B-7B69-4971-A590-FBD5787970D7}" srcOrd="0" destOrd="0" presId="urn:microsoft.com/office/officeart/2005/8/layout/hierarchy1"/>
    <dgm:cxn modelId="{39724A48-F030-4E52-915A-46C34420B0F5}" type="presOf" srcId="{FF25C5CD-C2EE-47B2-955A-450B03AAF942}" destId="{BF65C442-E9EE-422B-92A0-79EDE08ABF2A}" srcOrd="0" destOrd="0" presId="urn:microsoft.com/office/officeart/2005/8/layout/hierarchy1"/>
    <dgm:cxn modelId="{72A50979-A635-4500-AEB5-30C72A7BADA8}" type="presOf" srcId="{4018FBF5-C720-471C-8426-ABDFCD7C669A}" destId="{6FFB3B84-591A-40A9-B857-A0E8F448344B}" srcOrd="0" destOrd="0" presId="urn:microsoft.com/office/officeart/2005/8/layout/hierarchy1"/>
    <dgm:cxn modelId="{58F9A39E-41B5-41F4-B5CD-CB57D0728FEB}" srcId="{7C52CEBB-60F4-4731-870A-46B0C2BCD493}" destId="{FF25C5CD-C2EE-47B2-955A-450B03AAF942}" srcOrd="2" destOrd="0" parTransId="{536ABE4C-47F0-4E50-8249-690A2FF8C832}" sibTransId="{48F5BF5F-8EA9-48D0-A6BA-385B54A46740}"/>
    <dgm:cxn modelId="{FF88ABA8-56DF-419C-9695-387FF4D69000}" srcId="{7C52CEBB-60F4-4731-870A-46B0C2BCD493}" destId="{66015F59-3E71-446C-AF0E-464054B6E2BF}" srcOrd="1" destOrd="0" parTransId="{673A84C9-B170-48A5-BB3E-2553C90D035E}" sibTransId="{1190B930-F57F-42F7-A358-4AA1453F3C89}"/>
    <dgm:cxn modelId="{600B54AF-664C-446A-A358-464D6AD3CD6B}" srcId="{7C52CEBB-60F4-4731-870A-46B0C2BCD493}" destId="{E24835EA-3BF4-4EE3-9207-FAC7F274372A}" srcOrd="3" destOrd="0" parTransId="{1A18DEB7-6E3B-4442-A25C-EC6C2E72D891}" sibTransId="{ABBC04F3-D4A4-467B-A054-4DDF2069BFDD}"/>
    <dgm:cxn modelId="{E1F162D5-7C43-4EFD-B3E8-073AE0C96802}" srcId="{7C52CEBB-60F4-4731-870A-46B0C2BCD493}" destId="{4018FBF5-C720-471C-8426-ABDFCD7C669A}" srcOrd="0" destOrd="0" parTransId="{FA658F33-58AD-4BBA-B1C5-BC63137411A9}" sibTransId="{727CF5B2-7231-4813-A545-46E19CBFAAC8}"/>
    <dgm:cxn modelId="{895EBE05-D16D-49B7-90F7-C3972AF3AC1C}" type="presParOf" srcId="{74237308-9696-45EA-B1B0-4902FD1F3432}" destId="{778122A9-DD54-4A62-B188-FE6A0650AEA1}" srcOrd="0" destOrd="0" presId="urn:microsoft.com/office/officeart/2005/8/layout/hierarchy1"/>
    <dgm:cxn modelId="{848C4BBD-D07D-4F3D-905C-09140F7F7304}" type="presParOf" srcId="{778122A9-DD54-4A62-B188-FE6A0650AEA1}" destId="{2ADB5A15-C91D-4753-8507-4EAAFF185293}" srcOrd="0" destOrd="0" presId="urn:microsoft.com/office/officeart/2005/8/layout/hierarchy1"/>
    <dgm:cxn modelId="{BA070013-9C39-44A9-B60A-5A8FB59EF62B}" type="presParOf" srcId="{2ADB5A15-C91D-4753-8507-4EAAFF185293}" destId="{998925CC-271E-43C3-9C9F-34F43F5F446F}" srcOrd="0" destOrd="0" presId="urn:microsoft.com/office/officeart/2005/8/layout/hierarchy1"/>
    <dgm:cxn modelId="{32B7E1DE-AD4F-468E-B3D0-89B919FB48F3}" type="presParOf" srcId="{2ADB5A15-C91D-4753-8507-4EAAFF185293}" destId="{6FFB3B84-591A-40A9-B857-A0E8F448344B}" srcOrd="1" destOrd="0" presId="urn:microsoft.com/office/officeart/2005/8/layout/hierarchy1"/>
    <dgm:cxn modelId="{0EB89BD8-04B9-44CB-B9A5-887744A4989A}" type="presParOf" srcId="{778122A9-DD54-4A62-B188-FE6A0650AEA1}" destId="{D98CA209-396B-40DE-9B8C-4F65ED2F6F7E}" srcOrd="1" destOrd="0" presId="urn:microsoft.com/office/officeart/2005/8/layout/hierarchy1"/>
    <dgm:cxn modelId="{BE618DA2-BCCA-4BD9-8ACC-D4C55259C562}" type="presParOf" srcId="{74237308-9696-45EA-B1B0-4902FD1F3432}" destId="{CDE9199E-D32C-4541-AA72-379056A3EC0A}" srcOrd="1" destOrd="0" presId="urn:microsoft.com/office/officeart/2005/8/layout/hierarchy1"/>
    <dgm:cxn modelId="{F893DE23-3303-42DE-96F8-753C017B03F6}" type="presParOf" srcId="{CDE9199E-D32C-4541-AA72-379056A3EC0A}" destId="{58619F64-A607-4093-97DF-93B4E02EEA29}" srcOrd="0" destOrd="0" presId="urn:microsoft.com/office/officeart/2005/8/layout/hierarchy1"/>
    <dgm:cxn modelId="{BD34CA1F-9207-4645-8B00-5D51E2F97002}" type="presParOf" srcId="{58619F64-A607-4093-97DF-93B4E02EEA29}" destId="{239812EC-BD77-4CD9-AC73-B03493D20905}" srcOrd="0" destOrd="0" presId="urn:microsoft.com/office/officeart/2005/8/layout/hierarchy1"/>
    <dgm:cxn modelId="{83B38082-BC44-4369-9D46-DDB402F55F40}" type="presParOf" srcId="{58619F64-A607-4093-97DF-93B4E02EEA29}" destId="{1AD2A19B-7B69-4971-A590-FBD5787970D7}" srcOrd="1" destOrd="0" presId="urn:microsoft.com/office/officeart/2005/8/layout/hierarchy1"/>
    <dgm:cxn modelId="{FCF749DC-1C78-4FFE-9051-055B40DD8A36}" type="presParOf" srcId="{CDE9199E-D32C-4541-AA72-379056A3EC0A}" destId="{5CA5F935-9FA8-4744-BE10-54C188D8A04C}" srcOrd="1" destOrd="0" presId="urn:microsoft.com/office/officeart/2005/8/layout/hierarchy1"/>
    <dgm:cxn modelId="{5C2B6928-D521-4610-8E69-CA1392821024}" type="presParOf" srcId="{74237308-9696-45EA-B1B0-4902FD1F3432}" destId="{3BE39E65-BB85-4211-B187-38029C70F658}" srcOrd="2" destOrd="0" presId="urn:microsoft.com/office/officeart/2005/8/layout/hierarchy1"/>
    <dgm:cxn modelId="{2E61054F-98E5-4DE2-A415-C93A047A3EBB}" type="presParOf" srcId="{3BE39E65-BB85-4211-B187-38029C70F658}" destId="{0782F8EC-4A72-4B06-8E1A-F062E4FBA202}" srcOrd="0" destOrd="0" presId="urn:microsoft.com/office/officeart/2005/8/layout/hierarchy1"/>
    <dgm:cxn modelId="{EE4168E2-A0A4-46E0-BDD5-21E91AEE59D8}" type="presParOf" srcId="{0782F8EC-4A72-4B06-8E1A-F062E4FBA202}" destId="{A5EF0FFA-986B-42AC-9B6C-F5E97F97A7E5}" srcOrd="0" destOrd="0" presId="urn:microsoft.com/office/officeart/2005/8/layout/hierarchy1"/>
    <dgm:cxn modelId="{688BD023-92D9-4EA1-B119-447EC6826FD3}" type="presParOf" srcId="{0782F8EC-4A72-4B06-8E1A-F062E4FBA202}" destId="{BF65C442-E9EE-422B-92A0-79EDE08ABF2A}" srcOrd="1" destOrd="0" presId="urn:microsoft.com/office/officeart/2005/8/layout/hierarchy1"/>
    <dgm:cxn modelId="{A4053810-568D-43D7-8FCC-E64A9FC57E43}" type="presParOf" srcId="{3BE39E65-BB85-4211-B187-38029C70F658}" destId="{A15AE619-0F1F-417A-ABB1-AD7DDEC408A1}" srcOrd="1" destOrd="0" presId="urn:microsoft.com/office/officeart/2005/8/layout/hierarchy1"/>
    <dgm:cxn modelId="{003168B8-6918-4795-A19B-ED2C8D9BDDEA}" type="presParOf" srcId="{74237308-9696-45EA-B1B0-4902FD1F3432}" destId="{B2AE5125-28C9-4E30-A1BB-C87095E45FD8}" srcOrd="3" destOrd="0" presId="urn:microsoft.com/office/officeart/2005/8/layout/hierarchy1"/>
    <dgm:cxn modelId="{906AEED5-7376-4819-A660-6E6CFE454B3A}" type="presParOf" srcId="{B2AE5125-28C9-4E30-A1BB-C87095E45FD8}" destId="{E7E0C7CF-BD2C-4FC5-A441-BDE5BC0AF714}" srcOrd="0" destOrd="0" presId="urn:microsoft.com/office/officeart/2005/8/layout/hierarchy1"/>
    <dgm:cxn modelId="{9BE1B441-1E07-49A6-91DF-2514BE30B7D4}" type="presParOf" srcId="{E7E0C7CF-BD2C-4FC5-A441-BDE5BC0AF714}" destId="{A6AFF11A-D0EF-4B29-A5DF-FCCA2077A0B7}" srcOrd="0" destOrd="0" presId="urn:microsoft.com/office/officeart/2005/8/layout/hierarchy1"/>
    <dgm:cxn modelId="{90FD19A1-B760-4062-B586-A5AB2E0A5B55}" type="presParOf" srcId="{E7E0C7CF-BD2C-4FC5-A441-BDE5BC0AF714}" destId="{964C085C-4FBD-4386-8992-B6D5C325B596}" srcOrd="1" destOrd="0" presId="urn:microsoft.com/office/officeart/2005/8/layout/hierarchy1"/>
    <dgm:cxn modelId="{0F9D6E82-E8D6-4C29-87ED-40B5BFC58B0A}" type="presParOf" srcId="{B2AE5125-28C9-4E30-A1BB-C87095E45FD8}" destId="{96AC4978-ACFA-4C88-99D0-99B75AFEDBDE}"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52CEBB-60F4-4731-870A-46B0C2BCD493}"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018FBF5-C720-471C-8426-ABDFCD7C669A}">
      <dgm:prSet/>
      <dgm:spPr/>
      <dgm:t>
        <a:bodyPr/>
        <a:lstStyle/>
        <a:p>
          <a:r>
            <a:rPr lang="fr-FR" dirty="0"/>
            <a:t>L'évaluateur remet à la personne évaluée le rapport signé de l'entretien de fonction </a:t>
          </a:r>
          <a:r>
            <a:rPr lang="fr-FR" b="1" dirty="0"/>
            <a:t>dans un délai de 15 jours</a:t>
          </a:r>
          <a:endParaRPr lang="nl-BE" b="1" dirty="0"/>
        </a:p>
      </dgm:t>
    </dgm:pt>
    <dgm:pt modelId="{FA658F33-58AD-4BBA-B1C5-BC63137411A9}" type="parTrans" cxnId="{E1F162D5-7C43-4EFD-B3E8-073AE0C96802}">
      <dgm:prSet/>
      <dgm:spPr/>
      <dgm:t>
        <a:bodyPr/>
        <a:lstStyle/>
        <a:p>
          <a:endParaRPr lang="en-US"/>
        </a:p>
      </dgm:t>
    </dgm:pt>
    <dgm:pt modelId="{727CF5B2-7231-4813-A545-46E19CBFAAC8}" type="sibTrans" cxnId="{E1F162D5-7C43-4EFD-B3E8-073AE0C96802}">
      <dgm:prSet/>
      <dgm:spPr/>
      <dgm:t>
        <a:bodyPr/>
        <a:lstStyle/>
        <a:p>
          <a:endParaRPr lang="en-US"/>
        </a:p>
      </dgm:t>
    </dgm:pt>
    <dgm:pt modelId="{66015F59-3E71-446C-AF0E-464054B6E2BF}">
      <dgm:prSet/>
      <dgm:spPr/>
      <dgm:t>
        <a:bodyPr/>
        <a:lstStyle/>
        <a:p>
          <a:r>
            <a:rPr lang="nl-BE" dirty="0"/>
            <a:t>En format </a:t>
          </a:r>
          <a:r>
            <a:rPr lang="nl-BE" b="1" dirty="0"/>
            <a:t>PDF</a:t>
          </a:r>
          <a:endParaRPr lang="en-US" dirty="0"/>
        </a:p>
      </dgm:t>
    </dgm:pt>
    <dgm:pt modelId="{673A84C9-B170-48A5-BB3E-2553C90D035E}" type="parTrans" cxnId="{FF88ABA8-56DF-419C-9695-387FF4D69000}">
      <dgm:prSet/>
      <dgm:spPr/>
      <dgm:t>
        <a:bodyPr/>
        <a:lstStyle/>
        <a:p>
          <a:endParaRPr lang="en-US"/>
        </a:p>
      </dgm:t>
    </dgm:pt>
    <dgm:pt modelId="{1190B930-F57F-42F7-A358-4AA1453F3C89}" type="sibTrans" cxnId="{FF88ABA8-56DF-419C-9695-387FF4D69000}">
      <dgm:prSet/>
      <dgm:spPr/>
      <dgm:t>
        <a:bodyPr/>
        <a:lstStyle/>
        <a:p>
          <a:endParaRPr lang="en-US"/>
        </a:p>
      </dgm:t>
    </dgm:pt>
    <dgm:pt modelId="{FF25C5CD-C2EE-47B2-955A-450B03AAF942}">
      <dgm:prSet/>
      <dgm:spPr/>
      <dgm:t>
        <a:bodyPr/>
        <a:lstStyle/>
        <a:p>
          <a:r>
            <a:rPr lang="fr-FR" dirty="0"/>
            <a:t>La personne évaluée dispose de </a:t>
          </a:r>
          <a:r>
            <a:rPr lang="fr-FR" b="1" dirty="0"/>
            <a:t>15 jours pour ajouter des commentaires </a:t>
          </a:r>
          <a:r>
            <a:rPr lang="fr-FR" dirty="0"/>
            <a:t>ou signer sans commentaires</a:t>
          </a:r>
          <a:endParaRPr lang="en-US" dirty="0"/>
        </a:p>
      </dgm:t>
    </dgm:pt>
    <dgm:pt modelId="{536ABE4C-47F0-4E50-8249-690A2FF8C832}" type="parTrans" cxnId="{58F9A39E-41B5-41F4-B5CD-CB57D0728FEB}">
      <dgm:prSet/>
      <dgm:spPr/>
      <dgm:t>
        <a:bodyPr/>
        <a:lstStyle/>
        <a:p>
          <a:endParaRPr lang="en-US"/>
        </a:p>
      </dgm:t>
    </dgm:pt>
    <dgm:pt modelId="{48F5BF5F-8EA9-48D0-A6BA-385B54A46740}" type="sibTrans" cxnId="{58F9A39E-41B5-41F4-B5CD-CB57D0728FEB}">
      <dgm:prSet/>
      <dgm:spPr/>
      <dgm:t>
        <a:bodyPr/>
        <a:lstStyle/>
        <a:p>
          <a:endParaRPr lang="en-US"/>
        </a:p>
      </dgm:t>
    </dgm:pt>
    <dgm:pt modelId="{E24835EA-3BF4-4EE3-9207-FAC7F274372A}">
      <dgm:prSet/>
      <dgm:spPr/>
      <dgm:t>
        <a:bodyPr/>
        <a:lstStyle/>
        <a:p>
          <a:r>
            <a:rPr lang="fr-FR" b="1" dirty="0"/>
            <a:t>Au maximum 30 jours après l'entretien de fonction, </a:t>
          </a:r>
          <a:r>
            <a:rPr lang="fr-FR" b="0" dirty="0"/>
            <a:t>le rapport aura été signé par les deux parties ou envoyé par </a:t>
          </a:r>
          <a:r>
            <a:rPr lang="fr-FR" b="1" dirty="0">
              <a:solidFill>
                <a:srgbClr val="002060"/>
              </a:solidFill>
            </a:rPr>
            <a:t>courrier recommandé à la personne évaluée</a:t>
          </a:r>
          <a:endParaRPr lang="en-US" b="0" dirty="0"/>
        </a:p>
      </dgm:t>
    </dgm:pt>
    <dgm:pt modelId="{1A18DEB7-6E3B-4442-A25C-EC6C2E72D891}" type="parTrans" cxnId="{600B54AF-664C-446A-A358-464D6AD3CD6B}">
      <dgm:prSet/>
      <dgm:spPr/>
      <dgm:t>
        <a:bodyPr/>
        <a:lstStyle/>
        <a:p>
          <a:endParaRPr lang="en-US"/>
        </a:p>
      </dgm:t>
    </dgm:pt>
    <dgm:pt modelId="{ABBC04F3-D4A4-467B-A054-4DDF2069BFDD}" type="sibTrans" cxnId="{600B54AF-664C-446A-A358-464D6AD3CD6B}">
      <dgm:prSet/>
      <dgm:spPr/>
      <dgm:t>
        <a:bodyPr/>
        <a:lstStyle/>
        <a:p>
          <a:endParaRPr lang="en-US"/>
        </a:p>
      </dgm:t>
    </dgm:pt>
    <dgm:pt modelId="{DE3804F0-CD8A-4A27-8518-5BAB3E02729F}" type="pres">
      <dgm:prSet presAssocID="{7C52CEBB-60F4-4731-870A-46B0C2BCD493}" presName="diagram" presStyleCnt="0">
        <dgm:presLayoutVars>
          <dgm:dir/>
          <dgm:resizeHandles val="exact"/>
        </dgm:presLayoutVars>
      </dgm:prSet>
      <dgm:spPr/>
    </dgm:pt>
    <dgm:pt modelId="{3901E225-2126-4763-95B7-39EA0B78DC61}" type="pres">
      <dgm:prSet presAssocID="{4018FBF5-C720-471C-8426-ABDFCD7C669A}" presName="node" presStyleLbl="node1" presStyleIdx="0" presStyleCnt="4">
        <dgm:presLayoutVars>
          <dgm:bulletEnabled val="1"/>
        </dgm:presLayoutVars>
      </dgm:prSet>
      <dgm:spPr/>
    </dgm:pt>
    <dgm:pt modelId="{4B23BE7C-96A6-4673-A960-0D72205217DF}" type="pres">
      <dgm:prSet presAssocID="{727CF5B2-7231-4813-A545-46E19CBFAAC8}" presName="sibTrans" presStyleLbl="sibTrans2D1" presStyleIdx="0" presStyleCnt="3"/>
      <dgm:spPr/>
    </dgm:pt>
    <dgm:pt modelId="{88EDC5C5-7A16-4715-B347-628032D86441}" type="pres">
      <dgm:prSet presAssocID="{727CF5B2-7231-4813-A545-46E19CBFAAC8}" presName="connectorText" presStyleLbl="sibTrans2D1" presStyleIdx="0" presStyleCnt="3"/>
      <dgm:spPr/>
    </dgm:pt>
    <dgm:pt modelId="{AA4E93EB-49D1-4401-8023-01E187D1DA6A}" type="pres">
      <dgm:prSet presAssocID="{66015F59-3E71-446C-AF0E-464054B6E2BF}" presName="node" presStyleLbl="node1" presStyleIdx="1" presStyleCnt="4">
        <dgm:presLayoutVars>
          <dgm:bulletEnabled val="1"/>
        </dgm:presLayoutVars>
      </dgm:prSet>
      <dgm:spPr/>
    </dgm:pt>
    <dgm:pt modelId="{BDDB4BB0-5126-430A-B77F-2F9FE2688006}" type="pres">
      <dgm:prSet presAssocID="{1190B930-F57F-42F7-A358-4AA1453F3C89}" presName="sibTrans" presStyleLbl="sibTrans2D1" presStyleIdx="1" presStyleCnt="3"/>
      <dgm:spPr/>
    </dgm:pt>
    <dgm:pt modelId="{93BD6DB5-76ED-408B-AA35-48C2EF496446}" type="pres">
      <dgm:prSet presAssocID="{1190B930-F57F-42F7-A358-4AA1453F3C89}" presName="connectorText" presStyleLbl="sibTrans2D1" presStyleIdx="1" presStyleCnt="3"/>
      <dgm:spPr/>
    </dgm:pt>
    <dgm:pt modelId="{5975D96E-054D-445C-88C4-B6F586077561}" type="pres">
      <dgm:prSet presAssocID="{FF25C5CD-C2EE-47B2-955A-450B03AAF942}" presName="node" presStyleLbl="node1" presStyleIdx="2" presStyleCnt="4">
        <dgm:presLayoutVars>
          <dgm:bulletEnabled val="1"/>
        </dgm:presLayoutVars>
      </dgm:prSet>
      <dgm:spPr/>
    </dgm:pt>
    <dgm:pt modelId="{C6E591DA-9F63-401D-AB7E-873963D26ABC}" type="pres">
      <dgm:prSet presAssocID="{48F5BF5F-8EA9-48D0-A6BA-385B54A46740}" presName="sibTrans" presStyleLbl="sibTrans2D1" presStyleIdx="2" presStyleCnt="3"/>
      <dgm:spPr/>
    </dgm:pt>
    <dgm:pt modelId="{27436A9A-28F7-423B-9EA2-A0FF9A268EDD}" type="pres">
      <dgm:prSet presAssocID="{48F5BF5F-8EA9-48D0-A6BA-385B54A46740}" presName="connectorText" presStyleLbl="sibTrans2D1" presStyleIdx="2" presStyleCnt="3"/>
      <dgm:spPr/>
    </dgm:pt>
    <dgm:pt modelId="{64D53C09-A8E6-49A1-946E-D48D14134074}" type="pres">
      <dgm:prSet presAssocID="{E24835EA-3BF4-4EE3-9207-FAC7F274372A}" presName="node" presStyleLbl="node1" presStyleIdx="3" presStyleCnt="4" custScaleX="112353" custScaleY="135793">
        <dgm:presLayoutVars>
          <dgm:bulletEnabled val="1"/>
        </dgm:presLayoutVars>
      </dgm:prSet>
      <dgm:spPr/>
    </dgm:pt>
  </dgm:ptLst>
  <dgm:cxnLst>
    <dgm:cxn modelId="{0A94F901-AD05-4E17-8041-03AD4BBC2B6E}" type="presOf" srcId="{4018FBF5-C720-471C-8426-ABDFCD7C669A}" destId="{3901E225-2126-4763-95B7-39EA0B78DC61}" srcOrd="0" destOrd="0" presId="urn:microsoft.com/office/officeart/2005/8/layout/process5"/>
    <dgm:cxn modelId="{2A611314-7A05-4D4A-8E0C-E8E8F0B3079D}" type="presOf" srcId="{FF25C5CD-C2EE-47B2-955A-450B03AAF942}" destId="{5975D96E-054D-445C-88C4-B6F586077561}" srcOrd="0" destOrd="0" presId="urn:microsoft.com/office/officeart/2005/8/layout/process5"/>
    <dgm:cxn modelId="{92C2B32A-6BFD-4E9D-938B-EF0CCC01B1A8}" type="presOf" srcId="{727CF5B2-7231-4813-A545-46E19CBFAAC8}" destId="{88EDC5C5-7A16-4715-B347-628032D86441}" srcOrd="1" destOrd="0" presId="urn:microsoft.com/office/officeart/2005/8/layout/process5"/>
    <dgm:cxn modelId="{B46D045C-3C63-4851-A575-AFD022AE404B}" type="presOf" srcId="{48F5BF5F-8EA9-48D0-A6BA-385B54A46740}" destId="{27436A9A-28F7-423B-9EA2-A0FF9A268EDD}" srcOrd="1" destOrd="0" presId="urn:microsoft.com/office/officeart/2005/8/layout/process5"/>
    <dgm:cxn modelId="{851F1E58-ACA6-492F-990F-92DBC5F69617}" type="presOf" srcId="{66015F59-3E71-446C-AF0E-464054B6E2BF}" destId="{AA4E93EB-49D1-4401-8023-01E187D1DA6A}" srcOrd="0" destOrd="0" presId="urn:microsoft.com/office/officeart/2005/8/layout/process5"/>
    <dgm:cxn modelId="{EE869E78-4ECB-4187-8520-9A68D4EDC4F6}" type="presOf" srcId="{48F5BF5F-8EA9-48D0-A6BA-385B54A46740}" destId="{C6E591DA-9F63-401D-AB7E-873963D26ABC}" srcOrd="0" destOrd="0" presId="urn:microsoft.com/office/officeart/2005/8/layout/process5"/>
    <dgm:cxn modelId="{3392E689-354B-425D-A3B1-4EDF9A035C3E}" type="presOf" srcId="{1190B930-F57F-42F7-A358-4AA1453F3C89}" destId="{93BD6DB5-76ED-408B-AA35-48C2EF496446}" srcOrd="1" destOrd="0" presId="urn:microsoft.com/office/officeart/2005/8/layout/process5"/>
    <dgm:cxn modelId="{9A4A1696-C9B2-4BAA-AB9E-BAA167BE9F82}" type="presOf" srcId="{1190B930-F57F-42F7-A358-4AA1453F3C89}" destId="{BDDB4BB0-5126-430A-B77F-2F9FE2688006}" srcOrd="0" destOrd="0" presId="urn:microsoft.com/office/officeart/2005/8/layout/process5"/>
    <dgm:cxn modelId="{58F9A39E-41B5-41F4-B5CD-CB57D0728FEB}" srcId="{7C52CEBB-60F4-4731-870A-46B0C2BCD493}" destId="{FF25C5CD-C2EE-47B2-955A-450B03AAF942}" srcOrd="2" destOrd="0" parTransId="{536ABE4C-47F0-4E50-8249-690A2FF8C832}" sibTransId="{48F5BF5F-8EA9-48D0-A6BA-385B54A46740}"/>
    <dgm:cxn modelId="{19D538A7-91AE-4F29-BBDB-CE7E9D3F13F2}" type="presOf" srcId="{7C52CEBB-60F4-4731-870A-46B0C2BCD493}" destId="{DE3804F0-CD8A-4A27-8518-5BAB3E02729F}" srcOrd="0" destOrd="0" presId="urn:microsoft.com/office/officeart/2005/8/layout/process5"/>
    <dgm:cxn modelId="{FF88ABA8-56DF-419C-9695-387FF4D69000}" srcId="{7C52CEBB-60F4-4731-870A-46B0C2BCD493}" destId="{66015F59-3E71-446C-AF0E-464054B6E2BF}" srcOrd="1" destOrd="0" parTransId="{673A84C9-B170-48A5-BB3E-2553C90D035E}" sibTransId="{1190B930-F57F-42F7-A358-4AA1453F3C89}"/>
    <dgm:cxn modelId="{600B54AF-664C-446A-A358-464D6AD3CD6B}" srcId="{7C52CEBB-60F4-4731-870A-46B0C2BCD493}" destId="{E24835EA-3BF4-4EE3-9207-FAC7F274372A}" srcOrd="3" destOrd="0" parTransId="{1A18DEB7-6E3B-4442-A25C-EC6C2E72D891}" sibTransId="{ABBC04F3-D4A4-467B-A054-4DDF2069BFDD}"/>
    <dgm:cxn modelId="{E1F162D5-7C43-4EFD-B3E8-073AE0C96802}" srcId="{7C52CEBB-60F4-4731-870A-46B0C2BCD493}" destId="{4018FBF5-C720-471C-8426-ABDFCD7C669A}" srcOrd="0" destOrd="0" parTransId="{FA658F33-58AD-4BBA-B1C5-BC63137411A9}" sibTransId="{727CF5B2-7231-4813-A545-46E19CBFAAC8}"/>
    <dgm:cxn modelId="{051163D6-EBE5-465F-8DA0-E13A23F55052}" type="presOf" srcId="{E24835EA-3BF4-4EE3-9207-FAC7F274372A}" destId="{64D53C09-A8E6-49A1-946E-D48D14134074}" srcOrd="0" destOrd="0" presId="urn:microsoft.com/office/officeart/2005/8/layout/process5"/>
    <dgm:cxn modelId="{60E656F0-8AD0-4C4D-A35C-7C9CA1FDE840}" type="presOf" srcId="{727CF5B2-7231-4813-A545-46E19CBFAAC8}" destId="{4B23BE7C-96A6-4673-A960-0D72205217DF}" srcOrd="0" destOrd="0" presId="urn:microsoft.com/office/officeart/2005/8/layout/process5"/>
    <dgm:cxn modelId="{79F160CE-045F-42BE-8BE9-F3F456038073}" type="presParOf" srcId="{DE3804F0-CD8A-4A27-8518-5BAB3E02729F}" destId="{3901E225-2126-4763-95B7-39EA0B78DC61}" srcOrd="0" destOrd="0" presId="urn:microsoft.com/office/officeart/2005/8/layout/process5"/>
    <dgm:cxn modelId="{9697F2A0-FC20-4B8D-86BB-3B820F1577DD}" type="presParOf" srcId="{DE3804F0-CD8A-4A27-8518-5BAB3E02729F}" destId="{4B23BE7C-96A6-4673-A960-0D72205217DF}" srcOrd="1" destOrd="0" presId="urn:microsoft.com/office/officeart/2005/8/layout/process5"/>
    <dgm:cxn modelId="{31101A3D-45D1-4F43-8BC4-9F527D90336D}" type="presParOf" srcId="{4B23BE7C-96A6-4673-A960-0D72205217DF}" destId="{88EDC5C5-7A16-4715-B347-628032D86441}" srcOrd="0" destOrd="0" presId="urn:microsoft.com/office/officeart/2005/8/layout/process5"/>
    <dgm:cxn modelId="{1EFC12DC-CA14-4362-8E2F-4802A7F5F70C}" type="presParOf" srcId="{DE3804F0-CD8A-4A27-8518-5BAB3E02729F}" destId="{AA4E93EB-49D1-4401-8023-01E187D1DA6A}" srcOrd="2" destOrd="0" presId="urn:microsoft.com/office/officeart/2005/8/layout/process5"/>
    <dgm:cxn modelId="{3E506FD3-07F1-48B3-8B77-CA1E4C9E6AA1}" type="presParOf" srcId="{DE3804F0-CD8A-4A27-8518-5BAB3E02729F}" destId="{BDDB4BB0-5126-430A-B77F-2F9FE2688006}" srcOrd="3" destOrd="0" presId="urn:microsoft.com/office/officeart/2005/8/layout/process5"/>
    <dgm:cxn modelId="{D9E449EE-D62A-4A2F-9E89-17618FA52924}" type="presParOf" srcId="{BDDB4BB0-5126-430A-B77F-2F9FE2688006}" destId="{93BD6DB5-76ED-408B-AA35-48C2EF496446}" srcOrd="0" destOrd="0" presId="urn:microsoft.com/office/officeart/2005/8/layout/process5"/>
    <dgm:cxn modelId="{B7C7F17C-10D9-41C2-8924-E0C52D074389}" type="presParOf" srcId="{DE3804F0-CD8A-4A27-8518-5BAB3E02729F}" destId="{5975D96E-054D-445C-88C4-B6F586077561}" srcOrd="4" destOrd="0" presId="urn:microsoft.com/office/officeart/2005/8/layout/process5"/>
    <dgm:cxn modelId="{14B90401-C841-422F-8CCC-8324AA40D2CD}" type="presParOf" srcId="{DE3804F0-CD8A-4A27-8518-5BAB3E02729F}" destId="{C6E591DA-9F63-401D-AB7E-873963D26ABC}" srcOrd="5" destOrd="0" presId="urn:microsoft.com/office/officeart/2005/8/layout/process5"/>
    <dgm:cxn modelId="{09A681F5-F154-421B-A732-1F032664EFD9}" type="presParOf" srcId="{C6E591DA-9F63-401D-AB7E-873963D26ABC}" destId="{27436A9A-28F7-423B-9EA2-A0FF9A268EDD}" srcOrd="0" destOrd="0" presId="urn:microsoft.com/office/officeart/2005/8/layout/process5"/>
    <dgm:cxn modelId="{928810E7-7F40-42A4-AC60-EE97454956CE}" type="presParOf" srcId="{DE3804F0-CD8A-4A27-8518-5BAB3E02729F}" destId="{64D53C09-A8E6-49A1-946E-D48D14134074}"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52CEBB-60F4-4731-870A-46B0C2BCD493}"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4018FBF5-C720-471C-8426-ABDFCD7C669A}">
      <dgm:prSet custT="1"/>
      <dgm:spPr/>
      <dgm:t>
        <a:bodyPr/>
        <a:lstStyle/>
        <a:p>
          <a:r>
            <a:rPr lang="nl-BE" sz="1200" dirty="0"/>
            <a:t>De evaluator bezorgt </a:t>
          </a:r>
          <a:r>
            <a:rPr lang="nl-BE" sz="1200" b="1" dirty="0"/>
            <a:t>binnen de 15 dagen </a:t>
          </a:r>
          <a:r>
            <a:rPr lang="nl-BE" sz="1200" dirty="0"/>
            <a:t>het ondertekende </a:t>
          </a:r>
          <a:r>
            <a:rPr lang="nl-BE" sz="1200" b="1" dirty="0"/>
            <a:t>verslag</a:t>
          </a:r>
          <a:r>
            <a:rPr lang="nl-BE" sz="1200" dirty="0"/>
            <a:t> van het functiegesprek aan de geëvalueerde</a:t>
          </a:r>
          <a:endParaRPr lang="en-US" sz="1200" dirty="0"/>
        </a:p>
      </dgm:t>
    </dgm:pt>
    <dgm:pt modelId="{FA658F33-58AD-4BBA-B1C5-BC63137411A9}" type="parTrans" cxnId="{E1F162D5-7C43-4EFD-B3E8-073AE0C96802}">
      <dgm:prSet/>
      <dgm:spPr/>
      <dgm:t>
        <a:bodyPr/>
        <a:lstStyle/>
        <a:p>
          <a:endParaRPr lang="en-US"/>
        </a:p>
      </dgm:t>
    </dgm:pt>
    <dgm:pt modelId="{727CF5B2-7231-4813-A545-46E19CBFAAC8}" type="sibTrans" cxnId="{E1F162D5-7C43-4EFD-B3E8-073AE0C96802}">
      <dgm:prSet/>
      <dgm:spPr/>
      <dgm:t>
        <a:bodyPr/>
        <a:lstStyle/>
        <a:p>
          <a:endParaRPr lang="en-US"/>
        </a:p>
      </dgm:t>
    </dgm:pt>
    <dgm:pt modelId="{66015F59-3E71-446C-AF0E-464054B6E2BF}">
      <dgm:prSet custT="1"/>
      <dgm:spPr/>
      <dgm:t>
        <a:bodyPr/>
        <a:lstStyle/>
        <a:p>
          <a:r>
            <a:rPr lang="nl-BE" sz="1200" dirty="0"/>
            <a:t>In </a:t>
          </a:r>
          <a:r>
            <a:rPr lang="nl-BE" sz="1200" b="1" dirty="0"/>
            <a:t>PDF</a:t>
          </a:r>
          <a:r>
            <a:rPr lang="nl-BE" sz="1200" dirty="0"/>
            <a:t> formaat</a:t>
          </a:r>
          <a:endParaRPr lang="en-US" sz="1200" dirty="0"/>
        </a:p>
      </dgm:t>
    </dgm:pt>
    <dgm:pt modelId="{673A84C9-B170-48A5-BB3E-2553C90D035E}" type="parTrans" cxnId="{FF88ABA8-56DF-419C-9695-387FF4D69000}">
      <dgm:prSet/>
      <dgm:spPr/>
      <dgm:t>
        <a:bodyPr/>
        <a:lstStyle/>
        <a:p>
          <a:endParaRPr lang="en-US"/>
        </a:p>
      </dgm:t>
    </dgm:pt>
    <dgm:pt modelId="{1190B930-F57F-42F7-A358-4AA1453F3C89}" type="sibTrans" cxnId="{FF88ABA8-56DF-419C-9695-387FF4D69000}">
      <dgm:prSet/>
      <dgm:spPr/>
      <dgm:t>
        <a:bodyPr/>
        <a:lstStyle/>
        <a:p>
          <a:endParaRPr lang="en-US"/>
        </a:p>
      </dgm:t>
    </dgm:pt>
    <dgm:pt modelId="{FF25C5CD-C2EE-47B2-955A-450B03AAF942}">
      <dgm:prSet custT="1"/>
      <dgm:spPr/>
      <dgm:t>
        <a:bodyPr/>
        <a:lstStyle/>
        <a:p>
          <a:r>
            <a:rPr lang="nl-BE" sz="1200" dirty="0"/>
            <a:t>De geëvalueerde heeft </a:t>
          </a:r>
          <a:r>
            <a:rPr lang="nl-BE" sz="1200" b="1" dirty="0"/>
            <a:t>15 dagen de tijd om eventuele opmerkingen</a:t>
          </a:r>
          <a:r>
            <a:rPr lang="nl-BE" sz="1200" dirty="0"/>
            <a:t> toe te voegen of te ondertekenen zonder opmerkingen</a:t>
          </a:r>
          <a:endParaRPr lang="en-US" sz="1200" dirty="0"/>
        </a:p>
      </dgm:t>
    </dgm:pt>
    <dgm:pt modelId="{536ABE4C-47F0-4E50-8249-690A2FF8C832}" type="parTrans" cxnId="{58F9A39E-41B5-41F4-B5CD-CB57D0728FEB}">
      <dgm:prSet/>
      <dgm:spPr/>
      <dgm:t>
        <a:bodyPr/>
        <a:lstStyle/>
        <a:p>
          <a:endParaRPr lang="en-US"/>
        </a:p>
      </dgm:t>
    </dgm:pt>
    <dgm:pt modelId="{48F5BF5F-8EA9-48D0-A6BA-385B54A46740}" type="sibTrans" cxnId="{58F9A39E-41B5-41F4-B5CD-CB57D0728FEB}">
      <dgm:prSet/>
      <dgm:spPr/>
      <dgm:t>
        <a:bodyPr/>
        <a:lstStyle/>
        <a:p>
          <a:endParaRPr lang="en-US"/>
        </a:p>
      </dgm:t>
    </dgm:pt>
    <dgm:pt modelId="{E24835EA-3BF4-4EE3-9207-FAC7F274372A}">
      <dgm:prSet custT="1"/>
      <dgm:spPr/>
      <dgm:t>
        <a:bodyPr/>
        <a:lstStyle/>
        <a:p>
          <a:endParaRPr lang="nl-BE" sz="1200" b="1" dirty="0"/>
        </a:p>
        <a:p>
          <a:r>
            <a:rPr lang="nl-BE" sz="1200" b="1" dirty="0"/>
            <a:t>Maximum 30 dagen na het functiegesprek </a:t>
          </a:r>
          <a:r>
            <a:rPr lang="nl-BE" sz="1200" dirty="0"/>
            <a:t>zal het functieverslag zijn ondertekend door beide partijen of zal dit per </a:t>
          </a:r>
          <a:r>
            <a:rPr lang="nl-BE" sz="1200" b="1" dirty="0">
              <a:solidFill>
                <a:srgbClr val="002060"/>
              </a:solidFill>
            </a:rPr>
            <a:t>aangetekende brief  verstuurd zijn aan de geëvalueerde</a:t>
          </a:r>
        </a:p>
        <a:p>
          <a:endParaRPr lang="en-US" sz="1200" dirty="0"/>
        </a:p>
      </dgm:t>
    </dgm:pt>
    <dgm:pt modelId="{1A18DEB7-6E3B-4442-A25C-EC6C2E72D891}" type="parTrans" cxnId="{600B54AF-664C-446A-A358-464D6AD3CD6B}">
      <dgm:prSet/>
      <dgm:spPr/>
      <dgm:t>
        <a:bodyPr/>
        <a:lstStyle/>
        <a:p>
          <a:endParaRPr lang="en-US"/>
        </a:p>
      </dgm:t>
    </dgm:pt>
    <dgm:pt modelId="{ABBC04F3-D4A4-467B-A054-4DDF2069BFDD}" type="sibTrans" cxnId="{600B54AF-664C-446A-A358-464D6AD3CD6B}">
      <dgm:prSet/>
      <dgm:spPr/>
      <dgm:t>
        <a:bodyPr/>
        <a:lstStyle/>
        <a:p>
          <a:endParaRPr lang="en-US"/>
        </a:p>
      </dgm:t>
    </dgm:pt>
    <dgm:pt modelId="{DE3804F0-CD8A-4A27-8518-5BAB3E02729F}" type="pres">
      <dgm:prSet presAssocID="{7C52CEBB-60F4-4731-870A-46B0C2BCD493}" presName="diagram" presStyleCnt="0">
        <dgm:presLayoutVars>
          <dgm:dir/>
          <dgm:resizeHandles val="exact"/>
        </dgm:presLayoutVars>
      </dgm:prSet>
      <dgm:spPr/>
    </dgm:pt>
    <dgm:pt modelId="{3901E225-2126-4763-95B7-39EA0B78DC61}" type="pres">
      <dgm:prSet presAssocID="{4018FBF5-C720-471C-8426-ABDFCD7C669A}" presName="node" presStyleLbl="node1" presStyleIdx="0" presStyleCnt="4">
        <dgm:presLayoutVars>
          <dgm:bulletEnabled val="1"/>
        </dgm:presLayoutVars>
      </dgm:prSet>
      <dgm:spPr/>
    </dgm:pt>
    <dgm:pt modelId="{4B23BE7C-96A6-4673-A960-0D72205217DF}" type="pres">
      <dgm:prSet presAssocID="{727CF5B2-7231-4813-A545-46E19CBFAAC8}" presName="sibTrans" presStyleLbl="sibTrans2D1" presStyleIdx="0" presStyleCnt="3"/>
      <dgm:spPr/>
    </dgm:pt>
    <dgm:pt modelId="{88EDC5C5-7A16-4715-B347-628032D86441}" type="pres">
      <dgm:prSet presAssocID="{727CF5B2-7231-4813-A545-46E19CBFAAC8}" presName="connectorText" presStyleLbl="sibTrans2D1" presStyleIdx="0" presStyleCnt="3"/>
      <dgm:spPr/>
    </dgm:pt>
    <dgm:pt modelId="{AA4E93EB-49D1-4401-8023-01E187D1DA6A}" type="pres">
      <dgm:prSet presAssocID="{66015F59-3E71-446C-AF0E-464054B6E2BF}" presName="node" presStyleLbl="node1" presStyleIdx="1" presStyleCnt="4">
        <dgm:presLayoutVars>
          <dgm:bulletEnabled val="1"/>
        </dgm:presLayoutVars>
      </dgm:prSet>
      <dgm:spPr/>
    </dgm:pt>
    <dgm:pt modelId="{BDDB4BB0-5126-430A-B77F-2F9FE2688006}" type="pres">
      <dgm:prSet presAssocID="{1190B930-F57F-42F7-A358-4AA1453F3C89}" presName="sibTrans" presStyleLbl="sibTrans2D1" presStyleIdx="1" presStyleCnt="3"/>
      <dgm:spPr/>
    </dgm:pt>
    <dgm:pt modelId="{93BD6DB5-76ED-408B-AA35-48C2EF496446}" type="pres">
      <dgm:prSet presAssocID="{1190B930-F57F-42F7-A358-4AA1453F3C89}" presName="connectorText" presStyleLbl="sibTrans2D1" presStyleIdx="1" presStyleCnt="3"/>
      <dgm:spPr/>
    </dgm:pt>
    <dgm:pt modelId="{5975D96E-054D-445C-88C4-B6F586077561}" type="pres">
      <dgm:prSet presAssocID="{FF25C5CD-C2EE-47B2-955A-450B03AAF942}" presName="node" presStyleLbl="node1" presStyleIdx="2" presStyleCnt="4">
        <dgm:presLayoutVars>
          <dgm:bulletEnabled val="1"/>
        </dgm:presLayoutVars>
      </dgm:prSet>
      <dgm:spPr/>
    </dgm:pt>
    <dgm:pt modelId="{C6E591DA-9F63-401D-AB7E-873963D26ABC}" type="pres">
      <dgm:prSet presAssocID="{48F5BF5F-8EA9-48D0-A6BA-385B54A46740}" presName="sibTrans" presStyleLbl="sibTrans2D1" presStyleIdx="2" presStyleCnt="3"/>
      <dgm:spPr/>
    </dgm:pt>
    <dgm:pt modelId="{27436A9A-28F7-423B-9EA2-A0FF9A268EDD}" type="pres">
      <dgm:prSet presAssocID="{48F5BF5F-8EA9-48D0-A6BA-385B54A46740}" presName="connectorText" presStyleLbl="sibTrans2D1" presStyleIdx="2" presStyleCnt="3"/>
      <dgm:spPr/>
    </dgm:pt>
    <dgm:pt modelId="{64D53C09-A8E6-49A1-946E-D48D14134074}" type="pres">
      <dgm:prSet presAssocID="{E24835EA-3BF4-4EE3-9207-FAC7F274372A}" presName="node" presStyleLbl="node1" presStyleIdx="3" presStyleCnt="4" custScaleX="105779" custScaleY="126471">
        <dgm:presLayoutVars>
          <dgm:bulletEnabled val="1"/>
        </dgm:presLayoutVars>
      </dgm:prSet>
      <dgm:spPr/>
    </dgm:pt>
  </dgm:ptLst>
  <dgm:cxnLst>
    <dgm:cxn modelId="{0A94F901-AD05-4E17-8041-03AD4BBC2B6E}" type="presOf" srcId="{4018FBF5-C720-471C-8426-ABDFCD7C669A}" destId="{3901E225-2126-4763-95B7-39EA0B78DC61}" srcOrd="0" destOrd="0" presId="urn:microsoft.com/office/officeart/2005/8/layout/process5"/>
    <dgm:cxn modelId="{2A611314-7A05-4D4A-8E0C-E8E8F0B3079D}" type="presOf" srcId="{FF25C5CD-C2EE-47B2-955A-450B03AAF942}" destId="{5975D96E-054D-445C-88C4-B6F586077561}" srcOrd="0" destOrd="0" presId="urn:microsoft.com/office/officeart/2005/8/layout/process5"/>
    <dgm:cxn modelId="{92C2B32A-6BFD-4E9D-938B-EF0CCC01B1A8}" type="presOf" srcId="{727CF5B2-7231-4813-A545-46E19CBFAAC8}" destId="{88EDC5C5-7A16-4715-B347-628032D86441}" srcOrd="1" destOrd="0" presId="urn:microsoft.com/office/officeart/2005/8/layout/process5"/>
    <dgm:cxn modelId="{B46D045C-3C63-4851-A575-AFD022AE404B}" type="presOf" srcId="{48F5BF5F-8EA9-48D0-A6BA-385B54A46740}" destId="{27436A9A-28F7-423B-9EA2-A0FF9A268EDD}" srcOrd="1" destOrd="0" presId="urn:microsoft.com/office/officeart/2005/8/layout/process5"/>
    <dgm:cxn modelId="{851F1E58-ACA6-492F-990F-92DBC5F69617}" type="presOf" srcId="{66015F59-3E71-446C-AF0E-464054B6E2BF}" destId="{AA4E93EB-49D1-4401-8023-01E187D1DA6A}" srcOrd="0" destOrd="0" presId="urn:microsoft.com/office/officeart/2005/8/layout/process5"/>
    <dgm:cxn modelId="{EE869E78-4ECB-4187-8520-9A68D4EDC4F6}" type="presOf" srcId="{48F5BF5F-8EA9-48D0-A6BA-385B54A46740}" destId="{C6E591DA-9F63-401D-AB7E-873963D26ABC}" srcOrd="0" destOrd="0" presId="urn:microsoft.com/office/officeart/2005/8/layout/process5"/>
    <dgm:cxn modelId="{3392E689-354B-425D-A3B1-4EDF9A035C3E}" type="presOf" srcId="{1190B930-F57F-42F7-A358-4AA1453F3C89}" destId="{93BD6DB5-76ED-408B-AA35-48C2EF496446}" srcOrd="1" destOrd="0" presId="urn:microsoft.com/office/officeart/2005/8/layout/process5"/>
    <dgm:cxn modelId="{9A4A1696-C9B2-4BAA-AB9E-BAA167BE9F82}" type="presOf" srcId="{1190B930-F57F-42F7-A358-4AA1453F3C89}" destId="{BDDB4BB0-5126-430A-B77F-2F9FE2688006}" srcOrd="0" destOrd="0" presId="urn:microsoft.com/office/officeart/2005/8/layout/process5"/>
    <dgm:cxn modelId="{58F9A39E-41B5-41F4-B5CD-CB57D0728FEB}" srcId="{7C52CEBB-60F4-4731-870A-46B0C2BCD493}" destId="{FF25C5CD-C2EE-47B2-955A-450B03AAF942}" srcOrd="2" destOrd="0" parTransId="{536ABE4C-47F0-4E50-8249-690A2FF8C832}" sibTransId="{48F5BF5F-8EA9-48D0-A6BA-385B54A46740}"/>
    <dgm:cxn modelId="{19D538A7-91AE-4F29-BBDB-CE7E9D3F13F2}" type="presOf" srcId="{7C52CEBB-60F4-4731-870A-46B0C2BCD493}" destId="{DE3804F0-CD8A-4A27-8518-5BAB3E02729F}" srcOrd="0" destOrd="0" presId="urn:microsoft.com/office/officeart/2005/8/layout/process5"/>
    <dgm:cxn modelId="{FF88ABA8-56DF-419C-9695-387FF4D69000}" srcId="{7C52CEBB-60F4-4731-870A-46B0C2BCD493}" destId="{66015F59-3E71-446C-AF0E-464054B6E2BF}" srcOrd="1" destOrd="0" parTransId="{673A84C9-B170-48A5-BB3E-2553C90D035E}" sibTransId="{1190B930-F57F-42F7-A358-4AA1453F3C89}"/>
    <dgm:cxn modelId="{600B54AF-664C-446A-A358-464D6AD3CD6B}" srcId="{7C52CEBB-60F4-4731-870A-46B0C2BCD493}" destId="{E24835EA-3BF4-4EE3-9207-FAC7F274372A}" srcOrd="3" destOrd="0" parTransId="{1A18DEB7-6E3B-4442-A25C-EC6C2E72D891}" sibTransId="{ABBC04F3-D4A4-467B-A054-4DDF2069BFDD}"/>
    <dgm:cxn modelId="{E1F162D5-7C43-4EFD-B3E8-073AE0C96802}" srcId="{7C52CEBB-60F4-4731-870A-46B0C2BCD493}" destId="{4018FBF5-C720-471C-8426-ABDFCD7C669A}" srcOrd="0" destOrd="0" parTransId="{FA658F33-58AD-4BBA-B1C5-BC63137411A9}" sibTransId="{727CF5B2-7231-4813-A545-46E19CBFAAC8}"/>
    <dgm:cxn modelId="{051163D6-EBE5-465F-8DA0-E13A23F55052}" type="presOf" srcId="{E24835EA-3BF4-4EE3-9207-FAC7F274372A}" destId="{64D53C09-A8E6-49A1-946E-D48D14134074}" srcOrd="0" destOrd="0" presId="urn:microsoft.com/office/officeart/2005/8/layout/process5"/>
    <dgm:cxn modelId="{60E656F0-8AD0-4C4D-A35C-7C9CA1FDE840}" type="presOf" srcId="{727CF5B2-7231-4813-A545-46E19CBFAAC8}" destId="{4B23BE7C-96A6-4673-A960-0D72205217DF}" srcOrd="0" destOrd="0" presId="urn:microsoft.com/office/officeart/2005/8/layout/process5"/>
    <dgm:cxn modelId="{79F160CE-045F-42BE-8BE9-F3F456038073}" type="presParOf" srcId="{DE3804F0-CD8A-4A27-8518-5BAB3E02729F}" destId="{3901E225-2126-4763-95B7-39EA0B78DC61}" srcOrd="0" destOrd="0" presId="urn:microsoft.com/office/officeart/2005/8/layout/process5"/>
    <dgm:cxn modelId="{9697F2A0-FC20-4B8D-86BB-3B820F1577DD}" type="presParOf" srcId="{DE3804F0-CD8A-4A27-8518-5BAB3E02729F}" destId="{4B23BE7C-96A6-4673-A960-0D72205217DF}" srcOrd="1" destOrd="0" presId="urn:microsoft.com/office/officeart/2005/8/layout/process5"/>
    <dgm:cxn modelId="{31101A3D-45D1-4F43-8BC4-9F527D90336D}" type="presParOf" srcId="{4B23BE7C-96A6-4673-A960-0D72205217DF}" destId="{88EDC5C5-7A16-4715-B347-628032D86441}" srcOrd="0" destOrd="0" presId="urn:microsoft.com/office/officeart/2005/8/layout/process5"/>
    <dgm:cxn modelId="{1EFC12DC-CA14-4362-8E2F-4802A7F5F70C}" type="presParOf" srcId="{DE3804F0-CD8A-4A27-8518-5BAB3E02729F}" destId="{AA4E93EB-49D1-4401-8023-01E187D1DA6A}" srcOrd="2" destOrd="0" presId="urn:microsoft.com/office/officeart/2005/8/layout/process5"/>
    <dgm:cxn modelId="{3E506FD3-07F1-48B3-8B77-CA1E4C9E6AA1}" type="presParOf" srcId="{DE3804F0-CD8A-4A27-8518-5BAB3E02729F}" destId="{BDDB4BB0-5126-430A-B77F-2F9FE2688006}" srcOrd="3" destOrd="0" presId="urn:microsoft.com/office/officeart/2005/8/layout/process5"/>
    <dgm:cxn modelId="{D9E449EE-D62A-4A2F-9E89-17618FA52924}" type="presParOf" srcId="{BDDB4BB0-5126-430A-B77F-2F9FE2688006}" destId="{93BD6DB5-76ED-408B-AA35-48C2EF496446}" srcOrd="0" destOrd="0" presId="urn:microsoft.com/office/officeart/2005/8/layout/process5"/>
    <dgm:cxn modelId="{B7C7F17C-10D9-41C2-8924-E0C52D074389}" type="presParOf" srcId="{DE3804F0-CD8A-4A27-8518-5BAB3E02729F}" destId="{5975D96E-054D-445C-88C4-B6F586077561}" srcOrd="4" destOrd="0" presId="urn:microsoft.com/office/officeart/2005/8/layout/process5"/>
    <dgm:cxn modelId="{14B90401-C841-422F-8CCC-8324AA40D2CD}" type="presParOf" srcId="{DE3804F0-CD8A-4A27-8518-5BAB3E02729F}" destId="{C6E591DA-9F63-401D-AB7E-873963D26ABC}" srcOrd="5" destOrd="0" presId="urn:microsoft.com/office/officeart/2005/8/layout/process5"/>
    <dgm:cxn modelId="{09A681F5-F154-421B-A732-1F032664EFD9}" type="presParOf" srcId="{C6E591DA-9F63-401D-AB7E-873963D26ABC}" destId="{27436A9A-28F7-423B-9EA2-A0FF9A268EDD}" srcOrd="0" destOrd="0" presId="urn:microsoft.com/office/officeart/2005/8/layout/process5"/>
    <dgm:cxn modelId="{928810E7-7F40-42A4-AC60-EE97454956CE}" type="presParOf" srcId="{DE3804F0-CD8A-4A27-8518-5BAB3E02729F}" destId="{64D53C09-A8E6-49A1-946E-D48D14134074}" srcOrd="6"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925CC-271E-43C3-9C9F-34F43F5F446F}">
      <dsp:nvSpPr>
        <dsp:cNvPr id="0" name=""/>
        <dsp:cNvSpPr/>
      </dsp:nvSpPr>
      <dsp:spPr>
        <a:xfrm>
          <a:off x="1280674" y="69"/>
          <a:ext cx="1789769" cy="1136503"/>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B3B84-591A-40A9-B857-A0E8F448344B}">
      <dsp:nvSpPr>
        <dsp:cNvPr id="0" name=""/>
        <dsp:cNvSpPr/>
      </dsp:nvSpPr>
      <dsp:spPr>
        <a:xfrm>
          <a:off x="1479537" y="18898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BE" sz="1300" kern="1200" dirty="0"/>
            <a:t>Het functiegesprek dient in </a:t>
          </a:r>
          <a:r>
            <a:rPr lang="nl-BE" sz="1300" b="1" kern="1200" dirty="0"/>
            <a:t>dezelfde taal</a:t>
          </a:r>
          <a:r>
            <a:rPr lang="nl-BE" sz="1300" kern="1200" dirty="0"/>
            <a:t> te worden gevoerd als de taalrol van de medewerker</a:t>
          </a:r>
          <a:endParaRPr lang="en-US" sz="1300" kern="1200" dirty="0"/>
        </a:p>
      </dsp:txBody>
      <dsp:txXfrm>
        <a:off x="1512824" y="222276"/>
        <a:ext cx="1723195" cy="1069929"/>
      </dsp:txXfrm>
    </dsp:sp>
    <dsp:sp modelId="{239812EC-BD77-4CD9-AC73-B03493D20905}">
      <dsp:nvSpPr>
        <dsp:cNvPr id="0" name=""/>
        <dsp:cNvSpPr/>
      </dsp:nvSpPr>
      <dsp:spPr>
        <a:xfrm>
          <a:off x="3468171" y="69"/>
          <a:ext cx="1789769" cy="1136503"/>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2A19B-7B69-4971-A590-FBD5787970D7}">
      <dsp:nvSpPr>
        <dsp:cNvPr id="0" name=""/>
        <dsp:cNvSpPr/>
      </dsp:nvSpPr>
      <dsp:spPr>
        <a:xfrm>
          <a:off x="3667034" y="18898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BE" sz="1300" kern="1200" dirty="0"/>
            <a:t>Hier worden de </a:t>
          </a:r>
          <a:r>
            <a:rPr lang="nl-BE" sz="1300" b="1" kern="1200" dirty="0"/>
            <a:t>concrete activiteiten verduidelijkt </a:t>
          </a:r>
          <a:r>
            <a:rPr lang="nl-BE" sz="1300" kern="1200" dirty="0"/>
            <a:t>die het geëvalueerde personeelslid dient uit te voeren </a:t>
          </a:r>
          <a:endParaRPr lang="en-US" sz="1300" kern="1200" dirty="0"/>
        </a:p>
      </dsp:txBody>
      <dsp:txXfrm>
        <a:off x="3700321" y="222276"/>
        <a:ext cx="1723195" cy="1069929"/>
      </dsp:txXfrm>
    </dsp:sp>
    <dsp:sp modelId="{A5EF0FFA-986B-42AC-9B6C-F5E97F97A7E5}">
      <dsp:nvSpPr>
        <dsp:cNvPr id="0" name=""/>
        <dsp:cNvSpPr/>
      </dsp:nvSpPr>
      <dsp:spPr>
        <a:xfrm>
          <a:off x="5655667" y="69"/>
          <a:ext cx="1789769" cy="1136503"/>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5C442-E9EE-422B-92A0-79EDE08ABF2A}">
      <dsp:nvSpPr>
        <dsp:cNvPr id="0" name=""/>
        <dsp:cNvSpPr/>
      </dsp:nvSpPr>
      <dsp:spPr>
        <a:xfrm>
          <a:off x="5854530" y="18898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BE" sz="1300" kern="1200" dirty="0"/>
            <a:t>De </a:t>
          </a:r>
          <a:r>
            <a:rPr lang="nl-BE" sz="1300" b="1" kern="1200" dirty="0"/>
            <a:t>doelstellingen</a:t>
          </a:r>
          <a:r>
            <a:rPr lang="nl-BE" sz="1300" kern="1200" dirty="0"/>
            <a:t> die hier worden afgesproken dienen </a:t>
          </a:r>
          <a:r>
            <a:rPr lang="nl-BE" sz="1300" b="1" kern="1200" dirty="0"/>
            <a:t>SMART</a:t>
          </a:r>
          <a:r>
            <a:rPr lang="nl-BE" sz="1300" kern="1200" dirty="0"/>
            <a:t> te zijn opgesteld </a:t>
          </a:r>
          <a:endParaRPr lang="en-US" sz="1300" kern="1200" dirty="0"/>
        </a:p>
      </dsp:txBody>
      <dsp:txXfrm>
        <a:off x="5887817" y="222276"/>
        <a:ext cx="1723195" cy="1069929"/>
      </dsp:txXfrm>
    </dsp:sp>
    <dsp:sp modelId="{A6AFF11A-D0EF-4B29-A5DF-FCCA2077A0B7}">
      <dsp:nvSpPr>
        <dsp:cNvPr id="0" name=""/>
        <dsp:cNvSpPr/>
      </dsp:nvSpPr>
      <dsp:spPr>
        <a:xfrm>
          <a:off x="7843164" y="69"/>
          <a:ext cx="1789769" cy="1136503"/>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C085C-4FBD-4386-8992-B6D5C325B596}">
      <dsp:nvSpPr>
        <dsp:cNvPr id="0" name=""/>
        <dsp:cNvSpPr/>
      </dsp:nvSpPr>
      <dsp:spPr>
        <a:xfrm>
          <a:off x="8042027" y="18898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BE" sz="1300" kern="1200" dirty="0"/>
            <a:t>Ook de </a:t>
          </a:r>
          <a:r>
            <a:rPr lang="nl-BE" sz="1300" b="1" kern="1200" dirty="0"/>
            <a:t>competenties</a:t>
          </a:r>
          <a:r>
            <a:rPr lang="nl-BE" sz="1300" kern="1200" dirty="0"/>
            <a:t> en </a:t>
          </a:r>
          <a:r>
            <a:rPr lang="nl-BE" sz="1300" b="1" kern="1200" dirty="0"/>
            <a:t>attitudes</a:t>
          </a:r>
          <a:r>
            <a:rPr lang="nl-BE" sz="1300" kern="1200" dirty="0"/>
            <a:t> die het personeelslid dient na te streven komen hier aan bod </a:t>
          </a:r>
          <a:endParaRPr lang="en-US" sz="1300" kern="1200" dirty="0"/>
        </a:p>
      </dsp:txBody>
      <dsp:txXfrm>
        <a:off x="8075314" y="222276"/>
        <a:ext cx="1723195" cy="1069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925CC-271E-43C3-9C9F-34F43F5F446F}">
      <dsp:nvSpPr>
        <dsp:cNvPr id="0" name=""/>
        <dsp:cNvSpPr/>
      </dsp:nvSpPr>
      <dsp:spPr>
        <a:xfrm>
          <a:off x="1278741" y="138"/>
          <a:ext cx="1789769" cy="1136503"/>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B3B84-591A-40A9-B857-A0E8F448344B}">
      <dsp:nvSpPr>
        <dsp:cNvPr id="0" name=""/>
        <dsp:cNvSpPr/>
      </dsp:nvSpPr>
      <dsp:spPr>
        <a:xfrm>
          <a:off x="1477604" y="18905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002060"/>
              </a:solidFill>
            </a:rPr>
            <a:t>L'entretien de fonction doit se dérouler dans la </a:t>
          </a:r>
          <a:r>
            <a:rPr lang="fr-FR" sz="1300" b="1" kern="1200" dirty="0">
              <a:solidFill>
                <a:srgbClr val="002060"/>
              </a:solidFill>
            </a:rPr>
            <a:t>même langue que le rôle linguistique </a:t>
          </a:r>
          <a:r>
            <a:rPr lang="fr-FR" sz="1300" kern="1200" dirty="0">
              <a:solidFill>
                <a:srgbClr val="002060"/>
              </a:solidFill>
            </a:rPr>
            <a:t>de l'employé</a:t>
          </a:r>
          <a:endParaRPr lang="en-US" sz="1300" kern="1200" dirty="0">
            <a:solidFill>
              <a:srgbClr val="002060"/>
            </a:solidFill>
          </a:endParaRPr>
        </a:p>
      </dsp:txBody>
      <dsp:txXfrm>
        <a:off x="1510891" y="222346"/>
        <a:ext cx="1723195" cy="1069929"/>
      </dsp:txXfrm>
    </dsp:sp>
    <dsp:sp modelId="{239812EC-BD77-4CD9-AC73-B03493D20905}">
      <dsp:nvSpPr>
        <dsp:cNvPr id="0" name=""/>
        <dsp:cNvSpPr/>
      </dsp:nvSpPr>
      <dsp:spPr>
        <a:xfrm>
          <a:off x="3468171" y="69"/>
          <a:ext cx="1789769" cy="1136503"/>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2A19B-7B69-4971-A590-FBD5787970D7}">
      <dsp:nvSpPr>
        <dsp:cNvPr id="0" name=""/>
        <dsp:cNvSpPr/>
      </dsp:nvSpPr>
      <dsp:spPr>
        <a:xfrm>
          <a:off x="3667034" y="18898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002060"/>
              </a:solidFill>
            </a:rPr>
            <a:t>Les </a:t>
          </a:r>
          <a:r>
            <a:rPr lang="fr-FR" sz="1300" b="1" kern="1200" dirty="0">
              <a:solidFill>
                <a:srgbClr val="002060"/>
              </a:solidFill>
            </a:rPr>
            <a:t>activités concrètes </a:t>
          </a:r>
          <a:r>
            <a:rPr lang="fr-FR" sz="1300" kern="1200" dirty="0">
              <a:solidFill>
                <a:srgbClr val="002060"/>
              </a:solidFill>
            </a:rPr>
            <a:t>à réaliser par le membre du personnel évalué sont précisées ici</a:t>
          </a:r>
          <a:endParaRPr lang="en-US" sz="1300" kern="1200" dirty="0">
            <a:solidFill>
              <a:srgbClr val="002060"/>
            </a:solidFill>
          </a:endParaRPr>
        </a:p>
      </dsp:txBody>
      <dsp:txXfrm>
        <a:off x="3700321" y="222276"/>
        <a:ext cx="1723195" cy="1069929"/>
      </dsp:txXfrm>
    </dsp:sp>
    <dsp:sp modelId="{A5EF0FFA-986B-42AC-9B6C-F5E97F97A7E5}">
      <dsp:nvSpPr>
        <dsp:cNvPr id="0" name=""/>
        <dsp:cNvSpPr/>
      </dsp:nvSpPr>
      <dsp:spPr>
        <a:xfrm>
          <a:off x="5655667" y="69"/>
          <a:ext cx="1789769" cy="1136503"/>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5C442-E9EE-422B-92A0-79EDE08ABF2A}">
      <dsp:nvSpPr>
        <dsp:cNvPr id="0" name=""/>
        <dsp:cNvSpPr/>
      </dsp:nvSpPr>
      <dsp:spPr>
        <a:xfrm>
          <a:off x="5854530" y="18898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002060"/>
              </a:solidFill>
            </a:rPr>
            <a:t>Les </a:t>
          </a:r>
          <a:r>
            <a:rPr lang="fr-FR" sz="1300" b="1" kern="1200" dirty="0">
              <a:solidFill>
                <a:srgbClr val="002060"/>
              </a:solidFill>
            </a:rPr>
            <a:t>objectifs</a:t>
          </a:r>
          <a:r>
            <a:rPr lang="fr-FR" sz="1300" kern="1200" dirty="0">
              <a:solidFill>
                <a:srgbClr val="002060"/>
              </a:solidFill>
            </a:rPr>
            <a:t> convenus ici doivent être formulés en termes </a:t>
          </a:r>
          <a:r>
            <a:rPr lang="fr-FR" sz="1300" b="1" kern="1200" dirty="0">
              <a:solidFill>
                <a:srgbClr val="002060"/>
              </a:solidFill>
            </a:rPr>
            <a:t>SMART</a:t>
          </a:r>
          <a:endParaRPr lang="en-US" sz="1300" b="1" kern="1200" dirty="0">
            <a:solidFill>
              <a:srgbClr val="002060"/>
            </a:solidFill>
          </a:endParaRPr>
        </a:p>
      </dsp:txBody>
      <dsp:txXfrm>
        <a:off x="5887817" y="222276"/>
        <a:ext cx="1723195" cy="1069929"/>
      </dsp:txXfrm>
    </dsp:sp>
    <dsp:sp modelId="{A6AFF11A-D0EF-4B29-A5DF-FCCA2077A0B7}">
      <dsp:nvSpPr>
        <dsp:cNvPr id="0" name=""/>
        <dsp:cNvSpPr/>
      </dsp:nvSpPr>
      <dsp:spPr>
        <a:xfrm>
          <a:off x="7843164" y="69"/>
          <a:ext cx="1789769" cy="1136503"/>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C085C-4FBD-4386-8992-B6D5C325B596}">
      <dsp:nvSpPr>
        <dsp:cNvPr id="0" name=""/>
        <dsp:cNvSpPr/>
      </dsp:nvSpPr>
      <dsp:spPr>
        <a:xfrm>
          <a:off x="8042027" y="188989"/>
          <a:ext cx="1789769" cy="1136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rgbClr val="002060"/>
              </a:solidFill>
            </a:rPr>
            <a:t>Les </a:t>
          </a:r>
          <a:r>
            <a:rPr lang="fr-FR" sz="1300" b="1" kern="1200" dirty="0">
              <a:solidFill>
                <a:srgbClr val="002060"/>
              </a:solidFill>
            </a:rPr>
            <a:t>compétences </a:t>
          </a:r>
          <a:r>
            <a:rPr lang="fr-FR" sz="1300" kern="1200" dirty="0">
              <a:solidFill>
                <a:srgbClr val="002060"/>
              </a:solidFill>
            </a:rPr>
            <a:t>et les </a:t>
          </a:r>
          <a:r>
            <a:rPr lang="fr-FR" sz="1300" b="1" kern="1200" dirty="0">
              <a:solidFill>
                <a:srgbClr val="002060"/>
              </a:solidFill>
            </a:rPr>
            <a:t>attitudes</a:t>
          </a:r>
          <a:r>
            <a:rPr lang="fr-FR" sz="1300" kern="1200" dirty="0">
              <a:solidFill>
                <a:srgbClr val="002060"/>
              </a:solidFill>
            </a:rPr>
            <a:t> auxquelles le membre du personnel doit arriver sont également abordées ici</a:t>
          </a:r>
          <a:endParaRPr lang="en-US" sz="1300" kern="1200" dirty="0">
            <a:solidFill>
              <a:srgbClr val="002060"/>
            </a:solidFill>
          </a:endParaRPr>
        </a:p>
      </dsp:txBody>
      <dsp:txXfrm>
        <a:off x="8075314" y="222276"/>
        <a:ext cx="1723195" cy="1069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E225-2126-4763-95B7-39EA0B78DC61}">
      <dsp:nvSpPr>
        <dsp:cNvPr id="0" name=""/>
        <dsp:cNvSpPr/>
      </dsp:nvSpPr>
      <dsp:spPr>
        <a:xfrm>
          <a:off x="2717" y="734299"/>
          <a:ext cx="1895165" cy="11370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L'évaluateur remet à la personne évaluée le rapport signé de l'entretien de fonction </a:t>
          </a:r>
          <a:r>
            <a:rPr lang="fr-FR" sz="1300" b="1" kern="1200" dirty="0"/>
            <a:t>dans un délai de 15 jours</a:t>
          </a:r>
          <a:endParaRPr lang="nl-BE" sz="1300" b="1" kern="1200" dirty="0"/>
        </a:p>
      </dsp:txBody>
      <dsp:txXfrm>
        <a:off x="36021" y="767603"/>
        <a:ext cx="1828557" cy="1070491"/>
      </dsp:txXfrm>
    </dsp:sp>
    <dsp:sp modelId="{4B23BE7C-96A6-4673-A960-0D72205217DF}">
      <dsp:nvSpPr>
        <dsp:cNvPr id="0" name=""/>
        <dsp:cNvSpPr/>
      </dsp:nvSpPr>
      <dsp:spPr>
        <a:xfrm>
          <a:off x="2064657" y="1067848"/>
          <a:ext cx="401775" cy="4700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64657" y="1161848"/>
        <a:ext cx="281243" cy="282001"/>
      </dsp:txXfrm>
    </dsp:sp>
    <dsp:sp modelId="{AA4E93EB-49D1-4401-8023-01E187D1DA6A}">
      <dsp:nvSpPr>
        <dsp:cNvPr id="0" name=""/>
        <dsp:cNvSpPr/>
      </dsp:nvSpPr>
      <dsp:spPr>
        <a:xfrm>
          <a:off x="2655949" y="734299"/>
          <a:ext cx="1895165" cy="1137099"/>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BE" sz="1300" kern="1200" dirty="0"/>
            <a:t>En format </a:t>
          </a:r>
          <a:r>
            <a:rPr lang="nl-BE" sz="1300" b="1" kern="1200" dirty="0"/>
            <a:t>PDF</a:t>
          </a:r>
          <a:endParaRPr lang="en-US" sz="1300" kern="1200" dirty="0"/>
        </a:p>
      </dsp:txBody>
      <dsp:txXfrm>
        <a:off x="2689253" y="767603"/>
        <a:ext cx="1828557" cy="1070491"/>
      </dsp:txXfrm>
    </dsp:sp>
    <dsp:sp modelId="{BDDB4BB0-5126-430A-B77F-2F9FE2688006}">
      <dsp:nvSpPr>
        <dsp:cNvPr id="0" name=""/>
        <dsp:cNvSpPr/>
      </dsp:nvSpPr>
      <dsp:spPr>
        <a:xfrm>
          <a:off x="4717890" y="1067848"/>
          <a:ext cx="401775" cy="47000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717890" y="1161848"/>
        <a:ext cx="281243" cy="282001"/>
      </dsp:txXfrm>
    </dsp:sp>
    <dsp:sp modelId="{5975D96E-054D-445C-88C4-B6F586077561}">
      <dsp:nvSpPr>
        <dsp:cNvPr id="0" name=""/>
        <dsp:cNvSpPr/>
      </dsp:nvSpPr>
      <dsp:spPr>
        <a:xfrm>
          <a:off x="5309181" y="734299"/>
          <a:ext cx="1895165" cy="1137099"/>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La personne évaluée dispose de </a:t>
          </a:r>
          <a:r>
            <a:rPr lang="fr-FR" sz="1300" b="1" kern="1200" dirty="0"/>
            <a:t>15 jours pour ajouter des commentaires </a:t>
          </a:r>
          <a:r>
            <a:rPr lang="fr-FR" sz="1300" kern="1200" dirty="0"/>
            <a:t>ou signer sans commentaires</a:t>
          </a:r>
          <a:endParaRPr lang="en-US" sz="1300" kern="1200" dirty="0"/>
        </a:p>
      </dsp:txBody>
      <dsp:txXfrm>
        <a:off x="5342485" y="767603"/>
        <a:ext cx="1828557" cy="1070491"/>
      </dsp:txXfrm>
    </dsp:sp>
    <dsp:sp modelId="{C6E591DA-9F63-401D-AB7E-873963D26ABC}">
      <dsp:nvSpPr>
        <dsp:cNvPr id="0" name=""/>
        <dsp:cNvSpPr/>
      </dsp:nvSpPr>
      <dsp:spPr>
        <a:xfrm>
          <a:off x="7371122" y="1067848"/>
          <a:ext cx="401775" cy="47000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371122" y="1161848"/>
        <a:ext cx="281243" cy="282001"/>
      </dsp:txXfrm>
    </dsp:sp>
    <dsp:sp modelId="{64D53C09-A8E6-49A1-946E-D48D14134074}">
      <dsp:nvSpPr>
        <dsp:cNvPr id="0" name=""/>
        <dsp:cNvSpPr/>
      </dsp:nvSpPr>
      <dsp:spPr>
        <a:xfrm>
          <a:off x="7962413" y="530798"/>
          <a:ext cx="2129275" cy="15441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Au maximum 30 jours après l'entretien de fonction, </a:t>
          </a:r>
          <a:r>
            <a:rPr lang="fr-FR" sz="1300" b="0" kern="1200" dirty="0"/>
            <a:t>le rapport aura été signé par les deux parties ou envoyé par </a:t>
          </a:r>
          <a:r>
            <a:rPr lang="fr-FR" sz="1300" b="1" kern="1200" dirty="0">
              <a:solidFill>
                <a:srgbClr val="002060"/>
              </a:solidFill>
            </a:rPr>
            <a:t>courrier recommandé à la personne évaluée</a:t>
          </a:r>
          <a:endParaRPr lang="en-US" sz="1300" b="0" kern="1200" dirty="0"/>
        </a:p>
      </dsp:txBody>
      <dsp:txXfrm>
        <a:off x="8007638" y="576023"/>
        <a:ext cx="2038825" cy="1453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E225-2126-4763-95B7-39EA0B78DC61}">
      <dsp:nvSpPr>
        <dsp:cNvPr id="0" name=""/>
        <dsp:cNvSpPr/>
      </dsp:nvSpPr>
      <dsp:spPr>
        <a:xfrm>
          <a:off x="223" y="726905"/>
          <a:ext cx="1919810" cy="11518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t>De evaluator bezorgt </a:t>
          </a:r>
          <a:r>
            <a:rPr lang="nl-BE" sz="1200" b="1" kern="1200" dirty="0"/>
            <a:t>binnen de 15 dagen </a:t>
          </a:r>
          <a:r>
            <a:rPr lang="nl-BE" sz="1200" kern="1200" dirty="0"/>
            <a:t>het ondertekende </a:t>
          </a:r>
          <a:r>
            <a:rPr lang="nl-BE" sz="1200" b="1" kern="1200" dirty="0"/>
            <a:t>verslag</a:t>
          </a:r>
          <a:r>
            <a:rPr lang="nl-BE" sz="1200" kern="1200" dirty="0"/>
            <a:t> van het functiegesprek aan de geëvalueerde</a:t>
          </a:r>
          <a:endParaRPr lang="en-US" sz="1200" kern="1200" dirty="0"/>
        </a:p>
      </dsp:txBody>
      <dsp:txXfrm>
        <a:off x="33961" y="760643"/>
        <a:ext cx="1852334" cy="1084410"/>
      </dsp:txXfrm>
    </dsp:sp>
    <dsp:sp modelId="{4B23BE7C-96A6-4673-A960-0D72205217DF}">
      <dsp:nvSpPr>
        <dsp:cNvPr id="0" name=""/>
        <dsp:cNvSpPr/>
      </dsp:nvSpPr>
      <dsp:spPr>
        <a:xfrm>
          <a:off x="2088977" y="1064792"/>
          <a:ext cx="406999" cy="47611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88977" y="1160014"/>
        <a:ext cx="284899" cy="285668"/>
      </dsp:txXfrm>
    </dsp:sp>
    <dsp:sp modelId="{AA4E93EB-49D1-4401-8023-01E187D1DA6A}">
      <dsp:nvSpPr>
        <dsp:cNvPr id="0" name=""/>
        <dsp:cNvSpPr/>
      </dsp:nvSpPr>
      <dsp:spPr>
        <a:xfrm>
          <a:off x="2687958" y="726905"/>
          <a:ext cx="1919810" cy="115188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t>In </a:t>
          </a:r>
          <a:r>
            <a:rPr lang="nl-BE" sz="1200" b="1" kern="1200" dirty="0"/>
            <a:t>PDF</a:t>
          </a:r>
          <a:r>
            <a:rPr lang="nl-BE" sz="1200" kern="1200" dirty="0"/>
            <a:t> formaat</a:t>
          </a:r>
          <a:endParaRPr lang="en-US" sz="1200" kern="1200" dirty="0"/>
        </a:p>
      </dsp:txBody>
      <dsp:txXfrm>
        <a:off x="2721696" y="760643"/>
        <a:ext cx="1852334" cy="1084410"/>
      </dsp:txXfrm>
    </dsp:sp>
    <dsp:sp modelId="{BDDB4BB0-5126-430A-B77F-2F9FE2688006}">
      <dsp:nvSpPr>
        <dsp:cNvPr id="0" name=""/>
        <dsp:cNvSpPr/>
      </dsp:nvSpPr>
      <dsp:spPr>
        <a:xfrm>
          <a:off x="4776711" y="1064792"/>
          <a:ext cx="406999" cy="476112"/>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776711" y="1160014"/>
        <a:ext cx="284899" cy="285668"/>
      </dsp:txXfrm>
    </dsp:sp>
    <dsp:sp modelId="{5975D96E-054D-445C-88C4-B6F586077561}">
      <dsp:nvSpPr>
        <dsp:cNvPr id="0" name=""/>
        <dsp:cNvSpPr/>
      </dsp:nvSpPr>
      <dsp:spPr>
        <a:xfrm>
          <a:off x="5375692" y="726905"/>
          <a:ext cx="1919810" cy="115188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t>De geëvalueerde heeft </a:t>
          </a:r>
          <a:r>
            <a:rPr lang="nl-BE" sz="1200" b="1" kern="1200" dirty="0"/>
            <a:t>15 dagen de tijd om eventuele opmerkingen</a:t>
          </a:r>
          <a:r>
            <a:rPr lang="nl-BE" sz="1200" kern="1200" dirty="0"/>
            <a:t> toe te voegen of te ondertekenen zonder opmerkingen</a:t>
          </a:r>
          <a:endParaRPr lang="en-US" sz="1200" kern="1200" dirty="0"/>
        </a:p>
      </dsp:txBody>
      <dsp:txXfrm>
        <a:off x="5409430" y="760643"/>
        <a:ext cx="1852334" cy="1084410"/>
      </dsp:txXfrm>
    </dsp:sp>
    <dsp:sp modelId="{C6E591DA-9F63-401D-AB7E-873963D26ABC}">
      <dsp:nvSpPr>
        <dsp:cNvPr id="0" name=""/>
        <dsp:cNvSpPr/>
      </dsp:nvSpPr>
      <dsp:spPr>
        <a:xfrm>
          <a:off x="7464446" y="1064792"/>
          <a:ext cx="406999" cy="47611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464446" y="1160014"/>
        <a:ext cx="284899" cy="285668"/>
      </dsp:txXfrm>
    </dsp:sp>
    <dsp:sp modelId="{64D53C09-A8E6-49A1-946E-D48D14134074}">
      <dsp:nvSpPr>
        <dsp:cNvPr id="0" name=""/>
        <dsp:cNvSpPr/>
      </dsp:nvSpPr>
      <dsp:spPr>
        <a:xfrm>
          <a:off x="8063427" y="574448"/>
          <a:ext cx="2030756" cy="14568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nl-BE" sz="1200" b="1" kern="1200" dirty="0"/>
        </a:p>
        <a:p>
          <a:pPr marL="0" lvl="0" indent="0" algn="ctr" defTabSz="533400">
            <a:lnSpc>
              <a:spcPct val="90000"/>
            </a:lnSpc>
            <a:spcBef>
              <a:spcPct val="0"/>
            </a:spcBef>
            <a:spcAft>
              <a:spcPct val="35000"/>
            </a:spcAft>
            <a:buNone/>
          </a:pPr>
          <a:r>
            <a:rPr lang="nl-BE" sz="1200" b="1" kern="1200" dirty="0"/>
            <a:t>Maximum 30 dagen na het functiegesprek </a:t>
          </a:r>
          <a:r>
            <a:rPr lang="nl-BE" sz="1200" kern="1200" dirty="0"/>
            <a:t>zal het functieverslag zijn ondertekend door beide partijen of zal dit per </a:t>
          </a:r>
          <a:r>
            <a:rPr lang="nl-BE" sz="1200" b="1" kern="1200" dirty="0">
              <a:solidFill>
                <a:srgbClr val="002060"/>
              </a:solidFill>
            </a:rPr>
            <a:t>aangetekende brief  verstuurd zijn aan de geëvalueerde</a:t>
          </a:r>
        </a:p>
        <a:p>
          <a:pPr marL="0" lvl="0" indent="0" algn="ctr" defTabSz="533400">
            <a:lnSpc>
              <a:spcPct val="90000"/>
            </a:lnSpc>
            <a:spcBef>
              <a:spcPct val="0"/>
            </a:spcBef>
            <a:spcAft>
              <a:spcPct val="35000"/>
            </a:spcAft>
            <a:buNone/>
          </a:pPr>
          <a:endParaRPr lang="en-US" sz="1200" kern="1200" dirty="0"/>
        </a:p>
      </dsp:txBody>
      <dsp:txXfrm>
        <a:off x="8106095" y="617116"/>
        <a:ext cx="1945420" cy="13714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D03ED7-6C97-48CC-AF65-75930A60025E}" type="datetimeFigureOut">
              <a:rPr lang="nl-BE" smtClean="0"/>
              <a:t>21/05/2024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8674C9-FC73-4BFC-8D55-57115C2EE70D}" type="slidenum">
              <a:rPr lang="nl-BE" smtClean="0"/>
              <a:t>‹N°›</a:t>
            </a:fld>
            <a:endParaRPr lang="nl-BE"/>
          </a:p>
        </p:txBody>
      </p:sp>
    </p:spTree>
    <p:extLst>
      <p:ext uri="{BB962C8B-B14F-4D97-AF65-F5344CB8AC3E}">
        <p14:creationId xmlns:p14="http://schemas.microsoft.com/office/powerpoint/2010/main" val="38903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68EFB-EA55-4A0B-A92D-E562A3DE879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4C43D57-E89D-45A8-AA42-A39EDB0CB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6BFC3D57-603C-4FF0-BE11-44202BC8FE3F}"/>
              </a:ext>
            </a:extLst>
          </p:cNvPr>
          <p:cNvSpPr>
            <a:spLocks noGrp="1"/>
          </p:cNvSpPr>
          <p:nvPr>
            <p:ph type="dt" sz="half" idx="10"/>
          </p:nvPr>
        </p:nvSpPr>
        <p:spPr/>
        <p:txBody>
          <a:bodyPr/>
          <a:lstStyle/>
          <a:p>
            <a:fld id="{E712D372-7CCC-4932-9E07-85D71A594F5A}" type="datetime1">
              <a:rPr lang="nl-BE" smtClean="0"/>
              <a:t>21/05/2024</a:t>
            </a:fld>
            <a:endParaRPr lang="nl-BE"/>
          </a:p>
        </p:txBody>
      </p:sp>
      <p:sp>
        <p:nvSpPr>
          <p:cNvPr id="5" name="Tijdelijke aanduiding voor voettekst 4">
            <a:extLst>
              <a:ext uri="{FF2B5EF4-FFF2-40B4-BE49-F238E27FC236}">
                <a16:creationId xmlns:a16="http://schemas.microsoft.com/office/drawing/2014/main" id="{50E8E979-641D-4677-A771-AFE129F39BE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7891FA7-D1C4-4978-AE2E-26424D2D4C9F}"/>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166804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E8E79-E53A-4003-9041-EC1BC93E014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6EC0A12-F275-4A81-B10B-D66E069676E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4F003E6-E679-421D-B5E9-7AE34D2B7A4A}"/>
              </a:ext>
            </a:extLst>
          </p:cNvPr>
          <p:cNvSpPr>
            <a:spLocks noGrp="1"/>
          </p:cNvSpPr>
          <p:nvPr>
            <p:ph type="dt" sz="half" idx="10"/>
          </p:nvPr>
        </p:nvSpPr>
        <p:spPr/>
        <p:txBody>
          <a:bodyPr/>
          <a:lstStyle/>
          <a:p>
            <a:fld id="{781676B0-5617-4739-B59C-11D6F08E5138}" type="datetime1">
              <a:rPr lang="nl-BE" smtClean="0"/>
              <a:t>21/05/2024</a:t>
            </a:fld>
            <a:endParaRPr lang="nl-BE"/>
          </a:p>
        </p:txBody>
      </p:sp>
      <p:sp>
        <p:nvSpPr>
          <p:cNvPr id="5" name="Tijdelijke aanduiding voor voettekst 4">
            <a:extLst>
              <a:ext uri="{FF2B5EF4-FFF2-40B4-BE49-F238E27FC236}">
                <a16:creationId xmlns:a16="http://schemas.microsoft.com/office/drawing/2014/main" id="{7BF2852C-27EE-4A66-9278-433E4C83636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85F46B6-64B2-4B1B-9E26-1D64A4A8C56C}"/>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386930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8E2F257-B079-4AE6-983D-617B242C02A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DA59936-8967-42B5-81F6-EED396A6092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2410F3F-34E2-4113-998B-B53A474BA6C3}"/>
              </a:ext>
            </a:extLst>
          </p:cNvPr>
          <p:cNvSpPr>
            <a:spLocks noGrp="1"/>
          </p:cNvSpPr>
          <p:nvPr>
            <p:ph type="dt" sz="half" idx="10"/>
          </p:nvPr>
        </p:nvSpPr>
        <p:spPr/>
        <p:txBody>
          <a:bodyPr/>
          <a:lstStyle/>
          <a:p>
            <a:fld id="{6E64DE7F-BD2C-41AA-A9FF-1BAE4C5A7069}" type="datetime1">
              <a:rPr lang="nl-BE" smtClean="0"/>
              <a:t>21/05/2024</a:t>
            </a:fld>
            <a:endParaRPr lang="nl-BE"/>
          </a:p>
        </p:txBody>
      </p:sp>
      <p:sp>
        <p:nvSpPr>
          <p:cNvPr id="5" name="Tijdelijke aanduiding voor voettekst 4">
            <a:extLst>
              <a:ext uri="{FF2B5EF4-FFF2-40B4-BE49-F238E27FC236}">
                <a16:creationId xmlns:a16="http://schemas.microsoft.com/office/drawing/2014/main" id="{6B346920-43AD-45F1-A50F-0A05042E1BB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8B5C734-CEB6-4873-A85E-9BC4C9558454}"/>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139911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0C214-6284-40BA-A0BB-1E0D0B940B9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571E7EA-D2AA-4A76-BA57-76060281FEEC}"/>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9077BA3-5338-46DC-9924-2F2DDE36EF38}"/>
              </a:ext>
            </a:extLst>
          </p:cNvPr>
          <p:cNvSpPr>
            <a:spLocks noGrp="1"/>
          </p:cNvSpPr>
          <p:nvPr>
            <p:ph type="dt" sz="half" idx="10"/>
          </p:nvPr>
        </p:nvSpPr>
        <p:spPr/>
        <p:txBody>
          <a:bodyPr/>
          <a:lstStyle/>
          <a:p>
            <a:fld id="{FE78E1C4-6E61-424C-A3EA-9B65BB8CC541}" type="datetime1">
              <a:rPr lang="nl-BE" smtClean="0"/>
              <a:t>21/05/2024</a:t>
            </a:fld>
            <a:endParaRPr lang="nl-BE"/>
          </a:p>
        </p:txBody>
      </p:sp>
      <p:sp>
        <p:nvSpPr>
          <p:cNvPr id="5" name="Tijdelijke aanduiding voor voettekst 4">
            <a:extLst>
              <a:ext uri="{FF2B5EF4-FFF2-40B4-BE49-F238E27FC236}">
                <a16:creationId xmlns:a16="http://schemas.microsoft.com/office/drawing/2014/main" id="{24FE8E94-EC1B-4845-A6F8-3E45EA41CC6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94198FF-8360-46A5-B3EA-236FC1CAE18A}"/>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128830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403D8-E8CA-4BAD-B1F0-264C965357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D60AF5A-512C-4A54-9795-3DDC9FC666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6F86D7F-AE45-47F4-A5D3-F39DF7F99989}"/>
              </a:ext>
            </a:extLst>
          </p:cNvPr>
          <p:cNvSpPr>
            <a:spLocks noGrp="1"/>
          </p:cNvSpPr>
          <p:nvPr>
            <p:ph type="dt" sz="half" idx="10"/>
          </p:nvPr>
        </p:nvSpPr>
        <p:spPr/>
        <p:txBody>
          <a:bodyPr/>
          <a:lstStyle/>
          <a:p>
            <a:fld id="{861708A9-37A3-45F0-B263-B29078AD9CFB}" type="datetime1">
              <a:rPr lang="nl-BE" smtClean="0"/>
              <a:t>21/05/2024</a:t>
            </a:fld>
            <a:endParaRPr lang="nl-BE"/>
          </a:p>
        </p:txBody>
      </p:sp>
      <p:sp>
        <p:nvSpPr>
          <p:cNvPr id="5" name="Tijdelijke aanduiding voor voettekst 4">
            <a:extLst>
              <a:ext uri="{FF2B5EF4-FFF2-40B4-BE49-F238E27FC236}">
                <a16:creationId xmlns:a16="http://schemas.microsoft.com/office/drawing/2014/main" id="{A966F944-BE79-42B6-B7C7-F5DE8FDD5B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004C694-62ED-4C1D-9B1E-511A369BDB22}"/>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214877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8F8C4-5504-4A0C-8C77-71B0067C1D8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CB8D770-D2EC-4C1E-8B10-703229780781}"/>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A6C2738A-1ECA-4104-8A7D-A79A5BB0A83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2F59C454-9678-405F-9355-117C48BD23A9}"/>
              </a:ext>
            </a:extLst>
          </p:cNvPr>
          <p:cNvSpPr>
            <a:spLocks noGrp="1"/>
          </p:cNvSpPr>
          <p:nvPr>
            <p:ph type="dt" sz="half" idx="10"/>
          </p:nvPr>
        </p:nvSpPr>
        <p:spPr/>
        <p:txBody>
          <a:bodyPr/>
          <a:lstStyle/>
          <a:p>
            <a:fld id="{CF4488A1-63A9-4F50-A7BA-D4411F2F4DE2}" type="datetime1">
              <a:rPr lang="nl-BE" smtClean="0"/>
              <a:t>21/05/2024</a:t>
            </a:fld>
            <a:endParaRPr lang="nl-BE"/>
          </a:p>
        </p:txBody>
      </p:sp>
      <p:sp>
        <p:nvSpPr>
          <p:cNvPr id="6" name="Tijdelijke aanduiding voor voettekst 5">
            <a:extLst>
              <a:ext uri="{FF2B5EF4-FFF2-40B4-BE49-F238E27FC236}">
                <a16:creationId xmlns:a16="http://schemas.microsoft.com/office/drawing/2014/main" id="{62888F23-2300-4BDB-A915-0DA2D98D09F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78F9B3F-C260-4B47-84D8-27B1A82520A6}"/>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311744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1F059-F21D-4B05-AF32-05A3FC3283D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721CAEE-E642-4F9E-ACF7-239F138FE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AC482566-2CA7-4D8E-AADD-ABE92BF24CC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B391880-EDBA-45C3-8CD7-82F22BB95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3924011-D3E3-48B4-83B5-9077B6F841F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A87F6EF-638C-491F-A27B-939BB00CDDFD}"/>
              </a:ext>
            </a:extLst>
          </p:cNvPr>
          <p:cNvSpPr>
            <a:spLocks noGrp="1"/>
          </p:cNvSpPr>
          <p:nvPr>
            <p:ph type="dt" sz="half" idx="10"/>
          </p:nvPr>
        </p:nvSpPr>
        <p:spPr/>
        <p:txBody>
          <a:bodyPr/>
          <a:lstStyle/>
          <a:p>
            <a:fld id="{287FA5DD-07F8-4EFA-A2D3-C7679B7C531B}" type="datetime1">
              <a:rPr lang="nl-BE" smtClean="0"/>
              <a:t>21/05/2024</a:t>
            </a:fld>
            <a:endParaRPr lang="nl-BE"/>
          </a:p>
        </p:txBody>
      </p:sp>
      <p:sp>
        <p:nvSpPr>
          <p:cNvPr id="8" name="Tijdelijke aanduiding voor voettekst 7">
            <a:extLst>
              <a:ext uri="{FF2B5EF4-FFF2-40B4-BE49-F238E27FC236}">
                <a16:creationId xmlns:a16="http://schemas.microsoft.com/office/drawing/2014/main" id="{5318D8D6-7DA0-4889-8284-4EAF1257B038}"/>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2F05348-203D-443F-BAF5-8B1A902989B1}"/>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137133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EC767-D3E1-4314-A695-740D3584FA4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40EE44A6-7E24-4024-BCA5-2E56C9ECCBAC}"/>
              </a:ext>
            </a:extLst>
          </p:cNvPr>
          <p:cNvSpPr>
            <a:spLocks noGrp="1"/>
          </p:cNvSpPr>
          <p:nvPr>
            <p:ph type="dt" sz="half" idx="10"/>
          </p:nvPr>
        </p:nvSpPr>
        <p:spPr/>
        <p:txBody>
          <a:bodyPr/>
          <a:lstStyle/>
          <a:p>
            <a:fld id="{0A312F31-3BE1-41A8-95CC-DEF07D61D233}" type="datetime1">
              <a:rPr lang="nl-BE" smtClean="0"/>
              <a:t>21/05/2024</a:t>
            </a:fld>
            <a:endParaRPr lang="nl-BE"/>
          </a:p>
        </p:txBody>
      </p:sp>
      <p:sp>
        <p:nvSpPr>
          <p:cNvPr id="4" name="Tijdelijke aanduiding voor voettekst 3">
            <a:extLst>
              <a:ext uri="{FF2B5EF4-FFF2-40B4-BE49-F238E27FC236}">
                <a16:creationId xmlns:a16="http://schemas.microsoft.com/office/drawing/2014/main" id="{E28F1588-2EF6-4FFA-B985-8CD0D51DCB71}"/>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C05CDC0E-9857-4C95-937B-99990D0330C1}"/>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8635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4B2D40-5488-4D06-97F6-A199A3329135}"/>
              </a:ext>
            </a:extLst>
          </p:cNvPr>
          <p:cNvSpPr>
            <a:spLocks noGrp="1"/>
          </p:cNvSpPr>
          <p:nvPr>
            <p:ph type="dt" sz="half" idx="10"/>
          </p:nvPr>
        </p:nvSpPr>
        <p:spPr/>
        <p:txBody>
          <a:bodyPr/>
          <a:lstStyle/>
          <a:p>
            <a:fld id="{8EA5A7CA-0A8E-4954-97C9-4628A5568385}" type="datetime1">
              <a:rPr lang="nl-BE" smtClean="0"/>
              <a:t>21/05/2024</a:t>
            </a:fld>
            <a:endParaRPr lang="nl-BE"/>
          </a:p>
        </p:txBody>
      </p:sp>
      <p:sp>
        <p:nvSpPr>
          <p:cNvPr id="3" name="Tijdelijke aanduiding voor voettekst 2">
            <a:extLst>
              <a:ext uri="{FF2B5EF4-FFF2-40B4-BE49-F238E27FC236}">
                <a16:creationId xmlns:a16="http://schemas.microsoft.com/office/drawing/2014/main" id="{B88D2CC5-78C9-4FFE-95B2-B61E00AC551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DF9C6C88-4C7B-4057-AB21-E206CCE2699D}"/>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281061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F69EE-078F-4884-87AD-BA40B4C14B9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BCBBAB1-5A0C-453C-BBA1-73B655E19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B229868-510B-480F-ABFF-1E78BBACF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3E54F95-7DD6-4ED1-B746-4638052021F4}"/>
              </a:ext>
            </a:extLst>
          </p:cNvPr>
          <p:cNvSpPr>
            <a:spLocks noGrp="1"/>
          </p:cNvSpPr>
          <p:nvPr>
            <p:ph type="dt" sz="half" idx="10"/>
          </p:nvPr>
        </p:nvSpPr>
        <p:spPr/>
        <p:txBody>
          <a:bodyPr/>
          <a:lstStyle/>
          <a:p>
            <a:fld id="{1CED0669-6F1A-486A-AAF4-2DBC54CA2A65}" type="datetime1">
              <a:rPr lang="nl-BE" smtClean="0"/>
              <a:t>21/05/2024</a:t>
            </a:fld>
            <a:endParaRPr lang="nl-BE"/>
          </a:p>
        </p:txBody>
      </p:sp>
      <p:sp>
        <p:nvSpPr>
          <p:cNvPr id="6" name="Tijdelijke aanduiding voor voettekst 5">
            <a:extLst>
              <a:ext uri="{FF2B5EF4-FFF2-40B4-BE49-F238E27FC236}">
                <a16:creationId xmlns:a16="http://schemas.microsoft.com/office/drawing/2014/main" id="{64693C99-D698-46D6-A0A1-AE4A98EF6AB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EA0AC0B-BBC7-40DB-9BCC-B2F54FD841AD}"/>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170759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16541-2CC7-4FC0-8CED-BD6F88451F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1BD4168-F030-4975-950B-7A3A58AF0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C402E293-047C-4E06-A8FE-D5C22CC2A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DCA53BE-A2D2-4781-B38C-4E011D650BB5}"/>
              </a:ext>
            </a:extLst>
          </p:cNvPr>
          <p:cNvSpPr>
            <a:spLocks noGrp="1"/>
          </p:cNvSpPr>
          <p:nvPr>
            <p:ph type="dt" sz="half" idx="10"/>
          </p:nvPr>
        </p:nvSpPr>
        <p:spPr/>
        <p:txBody>
          <a:bodyPr/>
          <a:lstStyle/>
          <a:p>
            <a:fld id="{7C09DDDB-F001-4E55-BAB6-8704EFCC6070}" type="datetime1">
              <a:rPr lang="nl-BE" smtClean="0"/>
              <a:t>21/05/2024</a:t>
            </a:fld>
            <a:endParaRPr lang="nl-BE"/>
          </a:p>
        </p:txBody>
      </p:sp>
      <p:sp>
        <p:nvSpPr>
          <p:cNvPr id="6" name="Tijdelijke aanduiding voor voettekst 5">
            <a:extLst>
              <a:ext uri="{FF2B5EF4-FFF2-40B4-BE49-F238E27FC236}">
                <a16:creationId xmlns:a16="http://schemas.microsoft.com/office/drawing/2014/main" id="{C28A341B-21E6-4BD4-BFAB-F1A96D44B0B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DBE1625-5017-43AC-9699-E19A3239BC90}"/>
              </a:ext>
            </a:extLst>
          </p:cNvPr>
          <p:cNvSpPr>
            <a:spLocks noGrp="1"/>
          </p:cNvSpPr>
          <p:nvPr>
            <p:ph type="sldNum" sz="quarter" idx="12"/>
          </p:nvPr>
        </p:nvSpPr>
        <p:spPr/>
        <p:txBody>
          <a:bodyPr/>
          <a:lstStyle/>
          <a:p>
            <a:fld id="{70B9B866-B42A-4D1E-8463-84AF20CCE168}" type="slidenum">
              <a:rPr lang="nl-BE" smtClean="0"/>
              <a:t>‹N°›</a:t>
            </a:fld>
            <a:endParaRPr lang="nl-BE"/>
          </a:p>
        </p:txBody>
      </p:sp>
    </p:spTree>
    <p:extLst>
      <p:ext uri="{BB962C8B-B14F-4D97-AF65-F5344CB8AC3E}">
        <p14:creationId xmlns:p14="http://schemas.microsoft.com/office/powerpoint/2010/main" val="241884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0845C1B-573B-477D-9DB6-D4887FE6C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F6AFDD6-E8F7-499C-ABDD-E4DA7D437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1E3112A-BF5C-451F-BEC2-63D01E1F8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04893-036C-4653-AE45-98C311615C69}" type="datetime1">
              <a:rPr lang="nl-BE" smtClean="0"/>
              <a:t>21/05/2024</a:t>
            </a:fld>
            <a:endParaRPr lang="nl-BE"/>
          </a:p>
        </p:txBody>
      </p:sp>
      <p:sp>
        <p:nvSpPr>
          <p:cNvPr id="5" name="Tijdelijke aanduiding voor voettekst 4">
            <a:extLst>
              <a:ext uri="{FF2B5EF4-FFF2-40B4-BE49-F238E27FC236}">
                <a16:creationId xmlns:a16="http://schemas.microsoft.com/office/drawing/2014/main" id="{7CA33136-FC39-4DDC-A2B6-8899D063B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3EF11A21-836C-457E-9A38-24413524A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9B866-B42A-4D1E-8463-84AF20CCE168}" type="slidenum">
              <a:rPr lang="nl-BE" smtClean="0"/>
              <a:t>‹N°›</a:t>
            </a:fld>
            <a:endParaRPr lang="nl-BE"/>
          </a:p>
        </p:txBody>
      </p:sp>
    </p:spTree>
    <p:extLst>
      <p:ext uri="{BB962C8B-B14F-4D97-AF65-F5344CB8AC3E}">
        <p14:creationId xmlns:p14="http://schemas.microsoft.com/office/powerpoint/2010/main" val="667949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tranet.urban.brussels/nl/mijn-parcours/human-resources/opleidingen"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intranet.urban.brussels/fr/rh/mon-developpement/formations" TargetMode="Externa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4.sv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5.png"/><Relationship Id="rId10"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1.xml"/><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5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70AD1B-CAEF-493C-824C-0E92BF21483E}"/>
              </a:ext>
            </a:extLst>
          </p:cNvPr>
          <p:cNvSpPr>
            <a:spLocks noGrp="1"/>
          </p:cNvSpPr>
          <p:nvPr>
            <p:ph type="ctrTitle"/>
          </p:nvPr>
        </p:nvSpPr>
        <p:spPr>
          <a:xfrm>
            <a:off x="6564558" y="3554651"/>
            <a:ext cx="4805996" cy="1297115"/>
          </a:xfrm>
        </p:spPr>
        <p:txBody>
          <a:bodyPr anchor="t">
            <a:normAutofit fontScale="90000"/>
          </a:bodyPr>
          <a:lstStyle/>
          <a:p>
            <a:pPr algn="l"/>
            <a:r>
              <a:rPr lang="nl-BE" sz="4000" dirty="0">
                <a:solidFill>
                  <a:schemeClr val="tx2">
                    <a:lumMod val="60000"/>
                    <a:lumOff val="40000"/>
                  </a:schemeClr>
                </a:solidFill>
              </a:rPr>
              <a:t>Evaluatieprocedure </a:t>
            </a:r>
            <a:br>
              <a:rPr lang="nl-BE" sz="4000" dirty="0">
                <a:solidFill>
                  <a:schemeClr val="tx2"/>
                </a:solidFill>
              </a:rPr>
            </a:br>
            <a:r>
              <a:rPr lang="nl-BE" sz="4000" dirty="0">
                <a:solidFill>
                  <a:schemeClr val="accent1">
                    <a:lumMod val="50000"/>
                  </a:schemeClr>
                </a:solidFill>
              </a:rPr>
              <a:t>Procédure </a:t>
            </a:r>
            <a:r>
              <a:rPr lang="nl-BE" sz="4000" dirty="0" err="1">
                <a:solidFill>
                  <a:schemeClr val="accent1">
                    <a:lumMod val="50000"/>
                  </a:schemeClr>
                </a:solidFill>
              </a:rPr>
              <a:t>d'évaluation</a:t>
            </a:r>
            <a:r>
              <a:rPr lang="nl-BE" sz="4000" dirty="0">
                <a:solidFill>
                  <a:schemeClr val="accent1">
                    <a:lumMod val="50000"/>
                  </a:schemeClr>
                </a:solidFill>
              </a:rPr>
              <a:t>  </a:t>
            </a:r>
          </a:p>
        </p:txBody>
      </p:sp>
      <p:sp>
        <p:nvSpPr>
          <p:cNvPr id="3" name="Ondertitel 2">
            <a:extLst>
              <a:ext uri="{FF2B5EF4-FFF2-40B4-BE49-F238E27FC236}">
                <a16:creationId xmlns:a16="http://schemas.microsoft.com/office/drawing/2014/main" id="{EAF1179D-442E-4587-A459-BAE3CAFE454C}"/>
              </a:ext>
            </a:extLst>
          </p:cNvPr>
          <p:cNvSpPr>
            <a:spLocks noGrp="1"/>
          </p:cNvSpPr>
          <p:nvPr>
            <p:ph type="subTitle" idx="1"/>
          </p:nvPr>
        </p:nvSpPr>
        <p:spPr>
          <a:xfrm>
            <a:off x="6574587" y="2464519"/>
            <a:ext cx="4805691" cy="838831"/>
          </a:xfrm>
        </p:spPr>
        <p:txBody>
          <a:bodyPr anchor="b">
            <a:normAutofit/>
          </a:bodyPr>
          <a:lstStyle/>
          <a:p>
            <a:pPr algn="l"/>
            <a:r>
              <a:rPr lang="nl-BE" sz="2000" dirty="0" err="1">
                <a:solidFill>
                  <a:schemeClr val="accent1">
                    <a:lumMod val="50000"/>
                  </a:schemeClr>
                </a:solidFill>
              </a:rPr>
              <a:t>Session</a:t>
            </a:r>
            <a:r>
              <a:rPr lang="nl-BE" sz="2000" dirty="0">
                <a:solidFill>
                  <a:schemeClr val="accent1">
                    <a:lumMod val="50000"/>
                  </a:schemeClr>
                </a:solidFill>
              </a:rPr>
              <a:t> </a:t>
            </a:r>
            <a:r>
              <a:rPr lang="nl-BE" sz="2000" dirty="0" err="1">
                <a:solidFill>
                  <a:schemeClr val="accent1">
                    <a:lumMod val="50000"/>
                  </a:schemeClr>
                </a:solidFill>
              </a:rPr>
              <a:t>d'information</a:t>
            </a:r>
            <a:r>
              <a:rPr lang="nl-BE" sz="2000" dirty="0">
                <a:solidFill>
                  <a:schemeClr val="accent1">
                    <a:lumMod val="50000"/>
                  </a:schemeClr>
                </a:solidFill>
              </a:rPr>
              <a:t> 2024</a:t>
            </a:r>
          </a:p>
          <a:p>
            <a:pPr algn="l"/>
            <a:r>
              <a:rPr lang="nl-BE" sz="2000" dirty="0">
                <a:solidFill>
                  <a:schemeClr val="tx2">
                    <a:lumMod val="60000"/>
                    <a:lumOff val="40000"/>
                  </a:schemeClr>
                </a:solidFill>
              </a:rPr>
              <a:t>Infosessie 2024</a:t>
            </a:r>
          </a:p>
        </p:txBody>
      </p:sp>
      <p:pic>
        <p:nvPicPr>
          <p:cNvPr id="4" name="Image 4">
            <a:extLst>
              <a:ext uri="{FF2B5EF4-FFF2-40B4-BE49-F238E27FC236}">
                <a16:creationId xmlns:a16="http://schemas.microsoft.com/office/drawing/2014/main" id="{9896C2CA-AC00-477F-B0EF-3C1082C3AEC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0470" y="2308880"/>
            <a:ext cx="4141760" cy="3154640"/>
          </a:xfrm>
          <a:custGeom>
            <a:avLst/>
            <a:gdLst/>
            <a:ahLst/>
            <a:cxnLst/>
            <a:rect l="l" t="t" r="r" b="b"/>
            <a:pathLst>
              <a:path w="4141760" h="4377846">
                <a:moveTo>
                  <a:pt x="0" y="0"/>
                </a:moveTo>
                <a:lnTo>
                  <a:pt x="4141760" y="0"/>
                </a:lnTo>
                <a:lnTo>
                  <a:pt x="4141760" y="4377846"/>
                </a:lnTo>
                <a:lnTo>
                  <a:pt x="0" y="4377846"/>
                </a:lnTo>
                <a:close/>
              </a:path>
            </a:pathLst>
          </a:custGeom>
          <a:noFill/>
        </p:spPr>
      </p:pic>
      <p:grpSp>
        <p:nvGrpSpPr>
          <p:cNvPr id="70" name="Group 5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57" name="Freeform: Shape 5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Afbeelding 4">
            <a:extLst>
              <a:ext uri="{FF2B5EF4-FFF2-40B4-BE49-F238E27FC236}">
                <a16:creationId xmlns:a16="http://schemas.microsoft.com/office/drawing/2014/main" id="{ED944D0C-D1B1-4FD4-AB89-5C5315BDC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828" y="5767869"/>
            <a:ext cx="1690316" cy="915864"/>
          </a:xfrm>
          <a:prstGeom prst="rect">
            <a:avLst/>
          </a:prstGeom>
        </p:spPr>
      </p:pic>
    </p:spTree>
    <p:extLst>
      <p:ext uri="{BB962C8B-B14F-4D97-AF65-F5344CB8AC3E}">
        <p14:creationId xmlns:p14="http://schemas.microsoft.com/office/powerpoint/2010/main" val="132223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51F2E98-D008-4948-BEDD-6C5F848E5E1B}"/>
              </a:ext>
            </a:extLst>
          </p:cNvPr>
          <p:cNvSpPr>
            <a:spLocks noGrp="1"/>
          </p:cNvSpPr>
          <p:nvPr>
            <p:ph type="title"/>
          </p:nvPr>
        </p:nvSpPr>
        <p:spPr>
          <a:xfrm>
            <a:off x="1137034" y="609599"/>
            <a:ext cx="6836927" cy="1322888"/>
          </a:xfrm>
        </p:spPr>
        <p:txBody>
          <a:bodyPr>
            <a:normAutofit/>
          </a:bodyPr>
          <a:lstStyle/>
          <a:p>
            <a:r>
              <a:rPr lang="nl-BE" dirty="0"/>
              <a:t>Opmerkingen / </a:t>
            </a:r>
            <a:r>
              <a:rPr lang="nl-BE" dirty="0">
                <a:solidFill>
                  <a:schemeClr val="tx2">
                    <a:lumMod val="60000"/>
                    <a:lumOff val="40000"/>
                  </a:schemeClr>
                </a:solidFill>
              </a:rPr>
              <a:t>Remarques</a:t>
            </a:r>
          </a:p>
        </p:txBody>
      </p:sp>
      <p:sp>
        <p:nvSpPr>
          <p:cNvPr id="3" name="Tijdelijke aanduiding voor inhoud 2">
            <a:extLst>
              <a:ext uri="{FF2B5EF4-FFF2-40B4-BE49-F238E27FC236}">
                <a16:creationId xmlns:a16="http://schemas.microsoft.com/office/drawing/2014/main" id="{DFE06A5D-F70D-47B3-9C9D-77AA84ED6616}"/>
              </a:ext>
            </a:extLst>
          </p:cNvPr>
          <p:cNvSpPr>
            <a:spLocks noGrp="1"/>
          </p:cNvSpPr>
          <p:nvPr>
            <p:ph idx="1"/>
          </p:nvPr>
        </p:nvSpPr>
        <p:spPr>
          <a:xfrm>
            <a:off x="298834" y="1932487"/>
            <a:ext cx="3710458" cy="4518555"/>
          </a:xfrm>
        </p:spPr>
        <p:txBody>
          <a:bodyPr>
            <a:normAutofit fontScale="92500" lnSpcReduction="20000"/>
          </a:bodyPr>
          <a:lstStyle/>
          <a:p>
            <a:pPr marL="0" indent="0">
              <a:buNone/>
            </a:pPr>
            <a:r>
              <a:rPr lang="nl-BE" sz="1900" dirty="0"/>
              <a:t>Wanneer de evaluator niet de N+1 is van de geëvalueerde, moet de evaluator de N+1 raadplegen vóór elk functiegesprek, tussentijds gesprek of evaluatiegesprek</a:t>
            </a:r>
          </a:p>
          <a:p>
            <a:pPr marL="0" indent="0">
              <a:buNone/>
            </a:pPr>
            <a:endParaRPr lang="nl-BE" sz="1900" dirty="0"/>
          </a:p>
          <a:p>
            <a:pPr marL="0" indent="0">
              <a:buNone/>
            </a:pPr>
            <a:r>
              <a:rPr lang="nl-BE" sz="1900" dirty="0"/>
              <a:t>Bij elke interne mobiliteit wordt een nieuw functiegesprek gehouden zonder het uiteindelijke evaluatiegesprek te verlaten: de evaluatiecyclus van 2 jaar blijft telkens behouden</a:t>
            </a:r>
          </a:p>
          <a:p>
            <a:pPr marL="0" indent="0">
              <a:buNone/>
            </a:pPr>
            <a:endParaRPr lang="nl-BE" sz="1900" dirty="0"/>
          </a:p>
          <a:p>
            <a:pPr marL="0" indent="0">
              <a:buNone/>
            </a:pPr>
            <a:r>
              <a:rPr lang="nl-BE" sz="1900" dirty="0"/>
              <a:t>Als een opleiding wordt afgesproken tijdens het gesprek, is de geëvalueerde zelf steeds verantwoordelijk voor het indienen van zijn eigen opleidingsaanvraag: raadpleeg hiervoor het </a:t>
            </a:r>
            <a:r>
              <a:rPr lang="nl-BE" sz="1900" dirty="0">
                <a:hlinkClick r:id="rId2"/>
              </a:rPr>
              <a:t>intranet </a:t>
            </a:r>
            <a:r>
              <a:rPr lang="nl-BE" sz="1900" dirty="0">
                <a:sym typeface="Wingdings" panose="05000000000000000000" pitchFamily="2" charset="2"/>
                <a:hlinkClick r:id="rId2"/>
              </a:rPr>
              <a:t> HR  Opleidingen</a:t>
            </a:r>
            <a:endParaRPr lang="nl-BE" sz="1900" dirty="0"/>
          </a:p>
        </p:txBody>
      </p:sp>
      <p:pic>
        <p:nvPicPr>
          <p:cNvPr id="5" name="Tijdelijke aanduiding voor inhoud 5" descr="Waarschuwing">
            <a:extLst>
              <a:ext uri="{FF2B5EF4-FFF2-40B4-BE49-F238E27FC236}">
                <a16:creationId xmlns:a16="http://schemas.microsoft.com/office/drawing/2014/main" id="{D198EAEC-7DDB-4F33-A66C-5E118E7BF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9991" y="1474206"/>
            <a:ext cx="1527685" cy="1527685"/>
          </a:xfrm>
          <a:prstGeom prst="rect">
            <a:avLst/>
          </a:prstGeom>
        </p:spPr>
      </p:pic>
      <p:pic>
        <p:nvPicPr>
          <p:cNvPr id="6" name="Tijdelijke aanduiding voor inhoud 5" descr="Waarschuwing">
            <a:extLst>
              <a:ext uri="{FF2B5EF4-FFF2-40B4-BE49-F238E27FC236}">
                <a16:creationId xmlns:a16="http://schemas.microsoft.com/office/drawing/2014/main" id="{AF905155-645C-4087-B37B-01479F9A31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9990" y="3115552"/>
            <a:ext cx="1527685" cy="1527685"/>
          </a:xfrm>
          <a:prstGeom prst="rect">
            <a:avLst/>
          </a:prstGeom>
        </p:spPr>
      </p:pic>
      <p:pic>
        <p:nvPicPr>
          <p:cNvPr id="7" name="Tijdelijke aanduiding voor inhoud 5" descr="Waarschuwing">
            <a:extLst>
              <a:ext uri="{FF2B5EF4-FFF2-40B4-BE49-F238E27FC236}">
                <a16:creationId xmlns:a16="http://schemas.microsoft.com/office/drawing/2014/main" id="{B18D4368-1CBE-43E1-B19F-2E92E22456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9991" y="4692140"/>
            <a:ext cx="1527685" cy="1527685"/>
          </a:xfrm>
          <a:prstGeom prst="rect">
            <a:avLst/>
          </a:prstGeom>
        </p:spPr>
      </p:pic>
      <p:sp>
        <p:nvSpPr>
          <p:cNvPr id="4" name="Tijdelijke aanduiding voor dianummer 3">
            <a:extLst>
              <a:ext uri="{FF2B5EF4-FFF2-40B4-BE49-F238E27FC236}">
                <a16:creationId xmlns:a16="http://schemas.microsoft.com/office/drawing/2014/main" id="{4ECB0C40-5934-4B88-BE5B-8060D5EF155F}"/>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nl-BE" sz="1000" dirty="0"/>
              <a:t>10</a:t>
            </a:r>
          </a:p>
        </p:txBody>
      </p:sp>
      <p:sp>
        <p:nvSpPr>
          <p:cNvPr id="8" name="Rechthoek 7">
            <a:extLst>
              <a:ext uri="{FF2B5EF4-FFF2-40B4-BE49-F238E27FC236}">
                <a16:creationId xmlns:a16="http://schemas.microsoft.com/office/drawing/2014/main" id="{D828D574-2531-4478-B76D-665E40B5FB2E}"/>
              </a:ext>
            </a:extLst>
          </p:cNvPr>
          <p:cNvSpPr/>
          <p:nvPr/>
        </p:nvSpPr>
        <p:spPr>
          <a:xfrm>
            <a:off x="4308125" y="1932487"/>
            <a:ext cx="4437611" cy="4524315"/>
          </a:xfrm>
          <a:prstGeom prst="rect">
            <a:avLst/>
          </a:prstGeom>
        </p:spPr>
        <p:txBody>
          <a:bodyPr wrap="square">
            <a:spAutoFit/>
          </a:bodyPr>
          <a:lstStyle/>
          <a:p>
            <a:r>
              <a:rPr lang="nl-BE" dirty="0" err="1">
                <a:solidFill>
                  <a:schemeClr val="tx2">
                    <a:lumMod val="60000"/>
                    <a:lumOff val="40000"/>
                  </a:schemeClr>
                </a:solidFill>
              </a:rPr>
              <a:t>Lorsque</a:t>
            </a:r>
            <a:r>
              <a:rPr lang="nl-BE" dirty="0">
                <a:solidFill>
                  <a:schemeClr val="tx2">
                    <a:lumMod val="60000"/>
                    <a:lumOff val="40000"/>
                  </a:schemeClr>
                </a:solidFill>
              </a:rPr>
              <a:t> </a:t>
            </a:r>
            <a:r>
              <a:rPr lang="nl-BE" dirty="0" err="1">
                <a:solidFill>
                  <a:schemeClr val="tx2">
                    <a:lumMod val="60000"/>
                    <a:lumOff val="40000"/>
                  </a:schemeClr>
                </a:solidFill>
              </a:rPr>
              <a:t>l'évaluateur</a:t>
            </a:r>
            <a:r>
              <a:rPr lang="nl-BE" dirty="0">
                <a:solidFill>
                  <a:schemeClr val="tx2">
                    <a:lumMod val="60000"/>
                    <a:lumOff val="40000"/>
                  </a:schemeClr>
                </a:solidFill>
              </a:rPr>
              <a:t> </a:t>
            </a:r>
            <a:r>
              <a:rPr lang="nl-BE" dirty="0" err="1">
                <a:solidFill>
                  <a:schemeClr val="tx2">
                    <a:lumMod val="60000"/>
                    <a:lumOff val="40000"/>
                  </a:schemeClr>
                </a:solidFill>
              </a:rPr>
              <a:t>n'est</a:t>
            </a:r>
            <a:r>
              <a:rPr lang="nl-BE" dirty="0">
                <a:solidFill>
                  <a:schemeClr val="tx2">
                    <a:lumMod val="60000"/>
                    <a:lumOff val="40000"/>
                  </a:schemeClr>
                </a:solidFill>
              </a:rPr>
              <a:t> pas </a:t>
            </a:r>
            <a:r>
              <a:rPr lang="nl-BE" dirty="0" err="1">
                <a:solidFill>
                  <a:schemeClr val="tx2">
                    <a:lumMod val="60000"/>
                    <a:lumOff val="40000"/>
                  </a:schemeClr>
                </a:solidFill>
              </a:rPr>
              <a:t>le</a:t>
            </a:r>
            <a:r>
              <a:rPr lang="nl-BE" dirty="0">
                <a:solidFill>
                  <a:schemeClr val="tx2">
                    <a:lumMod val="60000"/>
                    <a:lumOff val="40000"/>
                  </a:schemeClr>
                </a:solidFill>
              </a:rPr>
              <a:t> N+1 de la </a:t>
            </a:r>
            <a:r>
              <a:rPr lang="nl-BE" dirty="0" err="1">
                <a:solidFill>
                  <a:schemeClr val="tx2">
                    <a:lumMod val="60000"/>
                    <a:lumOff val="40000"/>
                  </a:schemeClr>
                </a:solidFill>
              </a:rPr>
              <a:t>personne</a:t>
            </a:r>
            <a:r>
              <a:rPr lang="nl-BE" dirty="0">
                <a:solidFill>
                  <a:schemeClr val="tx2">
                    <a:lumMod val="60000"/>
                    <a:lumOff val="40000"/>
                  </a:schemeClr>
                </a:solidFill>
              </a:rPr>
              <a:t> </a:t>
            </a:r>
            <a:r>
              <a:rPr lang="nl-BE" dirty="0" err="1">
                <a:solidFill>
                  <a:schemeClr val="tx2">
                    <a:lumMod val="60000"/>
                    <a:lumOff val="40000"/>
                  </a:schemeClr>
                </a:solidFill>
              </a:rPr>
              <a:t>évaluée</a:t>
            </a:r>
            <a:r>
              <a:rPr lang="nl-BE" dirty="0">
                <a:solidFill>
                  <a:schemeClr val="tx2">
                    <a:lumMod val="60000"/>
                    <a:lumOff val="40000"/>
                  </a:schemeClr>
                </a:solidFill>
              </a:rPr>
              <a:t>, </a:t>
            </a:r>
            <a:r>
              <a:rPr lang="nl-BE" dirty="0" err="1">
                <a:solidFill>
                  <a:schemeClr val="tx2">
                    <a:lumMod val="60000"/>
                    <a:lumOff val="40000"/>
                  </a:schemeClr>
                </a:solidFill>
              </a:rPr>
              <a:t>il</a:t>
            </a:r>
            <a:r>
              <a:rPr lang="nl-BE" dirty="0">
                <a:solidFill>
                  <a:schemeClr val="tx2">
                    <a:lumMod val="60000"/>
                    <a:lumOff val="40000"/>
                  </a:schemeClr>
                </a:solidFill>
              </a:rPr>
              <a:t> </a:t>
            </a:r>
            <a:r>
              <a:rPr lang="nl-BE" dirty="0" err="1">
                <a:solidFill>
                  <a:schemeClr val="tx2">
                    <a:lumMod val="60000"/>
                    <a:lumOff val="40000"/>
                  </a:schemeClr>
                </a:solidFill>
              </a:rPr>
              <a:t>doit</a:t>
            </a:r>
            <a:r>
              <a:rPr lang="nl-BE" dirty="0">
                <a:solidFill>
                  <a:schemeClr val="tx2">
                    <a:lumMod val="60000"/>
                    <a:lumOff val="40000"/>
                  </a:schemeClr>
                </a:solidFill>
              </a:rPr>
              <a:t> </a:t>
            </a:r>
            <a:r>
              <a:rPr lang="nl-BE" dirty="0" err="1">
                <a:solidFill>
                  <a:schemeClr val="tx2">
                    <a:lumMod val="60000"/>
                    <a:lumOff val="40000"/>
                  </a:schemeClr>
                </a:solidFill>
              </a:rPr>
              <a:t>consulter</a:t>
            </a:r>
            <a:r>
              <a:rPr lang="nl-BE" dirty="0">
                <a:solidFill>
                  <a:schemeClr val="tx2">
                    <a:lumMod val="60000"/>
                    <a:lumOff val="40000"/>
                  </a:schemeClr>
                </a:solidFill>
              </a:rPr>
              <a:t> </a:t>
            </a:r>
            <a:r>
              <a:rPr lang="nl-BE" dirty="0" err="1">
                <a:solidFill>
                  <a:schemeClr val="tx2">
                    <a:lumMod val="60000"/>
                    <a:lumOff val="40000"/>
                  </a:schemeClr>
                </a:solidFill>
              </a:rPr>
              <a:t>le</a:t>
            </a:r>
            <a:r>
              <a:rPr lang="nl-BE" dirty="0">
                <a:solidFill>
                  <a:schemeClr val="tx2">
                    <a:lumMod val="60000"/>
                    <a:lumOff val="40000"/>
                  </a:schemeClr>
                </a:solidFill>
              </a:rPr>
              <a:t> N+1 </a:t>
            </a:r>
            <a:r>
              <a:rPr lang="nl-BE" dirty="0" err="1">
                <a:solidFill>
                  <a:schemeClr val="tx2">
                    <a:lumMod val="60000"/>
                    <a:lumOff val="40000"/>
                  </a:schemeClr>
                </a:solidFill>
              </a:rPr>
              <a:t>avant</a:t>
            </a:r>
            <a:r>
              <a:rPr lang="nl-BE" dirty="0">
                <a:solidFill>
                  <a:schemeClr val="tx2">
                    <a:lumMod val="60000"/>
                    <a:lumOff val="40000"/>
                  </a:schemeClr>
                </a:solidFill>
              </a:rPr>
              <a:t> </a:t>
            </a:r>
            <a:r>
              <a:rPr lang="nl-BE" dirty="0" err="1">
                <a:solidFill>
                  <a:schemeClr val="tx2">
                    <a:lumMod val="60000"/>
                    <a:lumOff val="40000"/>
                  </a:schemeClr>
                </a:solidFill>
              </a:rPr>
              <a:t>tout</a:t>
            </a:r>
            <a:r>
              <a:rPr lang="nl-BE" dirty="0">
                <a:solidFill>
                  <a:schemeClr val="tx2">
                    <a:lumMod val="60000"/>
                    <a:lumOff val="40000"/>
                  </a:schemeClr>
                </a:solidFill>
              </a:rPr>
              <a:t> </a:t>
            </a:r>
            <a:r>
              <a:rPr lang="nl-BE" dirty="0" err="1">
                <a:solidFill>
                  <a:schemeClr val="tx2">
                    <a:lumMod val="60000"/>
                    <a:lumOff val="40000"/>
                  </a:schemeClr>
                </a:solidFill>
              </a:rPr>
              <a:t>entretien</a:t>
            </a:r>
            <a:r>
              <a:rPr lang="nl-BE" dirty="0">
                <a:solidFill>
                  <a:schemeClr val="tx2">
                    <a:lumMod val="60000"/>
                    <a:lumOff val="40000"/>
                  </a:schemeClr>
                </a:solidFill>
              </a:rPr>
              <a:t> de </a:t>
            </a:r>
            <a:r>
              <a:rPr lang="nl-BE" dirty="0" err="1">
                <a:solidFill>
                  <a:schemeClr val="tx2">
                    <a:lumMod val="60000"/>
                    <a:lumOff val="40000"/>
                  </a:schemeClr>
                </a:solidFill>
              </a:rPr>
              <a:t>fonction</a:t>
            </a:r>
            <a:r>
              <a:rPr lang="nl-BE" dirty="0">
                <a:solidFill>
                  <a:schemeClr val="tx2">
                    <a:lumMod val="60000"/>
                    <a:lumOff val="40000"/>
                  </a:schemeClr>
                </a:solidFill>
              </a:rPr>
              <a:t>, </a:t>
            </a:r>
            <a:r>
              <a:rPr lang="nl-BE" dirty="0" err="1">
                <a:solidFill>
                  <a:schemeClr val="tx2">
                    <a:lumMod val="60000"/>
                    <a:lumOff val="40000"/>
                  </a:schemeClr>
                </a:solidFill>
              </a:rPr>
              <a:t>entretien</a:t>
            </a:r>
            <a:r>
              <a:rPr lang="nl-BE" dirty="0">
                <a:solidFill>
                  <a:schemeClr val="tx2">
                    <a:lumMod val="60000"/>
                    <a:lumOff val="40000"/>
                  </a:schemeClr>
                </a:solidFill>
              </a:rPr>
              <a:t> à mi-parcours </a:t>
            </a:r>
            <a:r>
              <a:rPr lang="nl-BE" dirty="0" err="1">
                <a:solidFill>
                  <a:schemeClr val="tx2">
                    <a:lumMod val="60000"/>
                    <a:lumOff val="40000"/>
                  </a:schemeClr>
                </a:solidFill>
              </a:rPr>
              <a:t>ou</a:t>
            </a:r>
            <a:r>
              <a:rPr lang="nl-BE" dirty="0">
                <a:solidFill>
                  <a:schemeClr val="tx2">
                    <a:lumMod val="60000"/>
                    <a:lumOff val="40000"/>
                  </a:schemeClr>
                </a:solidFill>
              </a:rPr>
              <a:t> </a:t>
            </a:r>
            <a:r>
              <a:rPr lang="nl-BE" dirty="0" err="1">
                <a:solidFill>
                  <a:schemeClr val="tx2">
                    <a:lumMod val="60000"/>
                    <a:lumOff val="40000"/>
                  </a:schemeClr>
                </a:solidFill>
              </a:rPr>
              <a:t>entretien</a:t>
            </a:r>
            <a:r>
              <a:rPr lang="nl-BE" dirty="0">
                <a:solidFill>
                  <a:schemeClr val="tx2">
                    <a:lumMod val="60000"/>
                    <a:lumOff val="40000"/>
                  </a:schemeClr>
                </a:solidFill>
              </a:rPr>
              <a:t> </a:t>
            </a:r>
            <a:r>
              <a:rPr lang="nl-BE" dirty="0" err="1">
                <a:solidFill>
                  <a:schemeClr val="tx2">
                    <a:lumMod val="60000"/>
                    <a:lumOff val="40000"/>
                  </a:schemeClr>
                </a:solidFill>
              </a:rPr>
              <a:t>d'évaluation</a:t>
            </a:r>
            <a:endParaRPr lang="nl-BE" dirty="0">
              <a:solidFill>
                <a:schemeClr val="tx2">
                  <a:lumMod val="60000"/>
                  <a:lumOff val="40000"/>
                </a:schemeClr>
              </a:solidFill>
            </a:endParaRPr>
          </a:p>
          <a:p>
            <a:endParaRPr lang="nl-BE" dirty="0">
              <a:solidFill>
                <a:schemeClr val="tx2">
                  <a:lumMod val="60000"/>
                  <a:lumOff val="40000"/>
                </a:schemeClr>
              </a:solidFill>
            </a:endParaRPr>
          </a:p>
          <a:p>
            <a:r>
              <a:rPr lang="fr-FR" dirty="0">
                <a:solidFill>
                  <a:schemeClr val="tx2">
                    <a:lumMod val="60000"/>
                    <a:lumOff val="40000"/>
                  </a:schemeClr>
                </a:solidFill>
              </a:rPr>
              <a:t>En cas de mobilité interne, un nouvel entretien de fonction sera organisé sans impact sur l'entretien final d'évaluation : le cycle d'évaluation de deux ans est maintenu tel que prévu</a:t>
            </a:r>
          </a:p>
          <a:p>
            <a:endParaRPr lang="nl-BE" dirty="0">
              <a:solidFill>
                <a:schemeClr val="tx2">
                  <a:lumMod val="60000"/>
                  <a:lumOff val="40000"/>
                </a:schemeClr>
              </a:solidFill>
            </a:endParaRPr>
          </a:p>
          <a:p>
            <a:r>
              <a:rPr lang="nl-BE" dirty="0">
                <a:solidFill>
                  <a:schemeClr val="tx2">
                    <a:lumMod val="60000"/>
                    <a:lumOff val="40000"/>
                  </a:schemeClr>
                </a:solidFill>
              </a:rPr>
              <a:t>Si </a:t>
            </a:r>
            <a:r>
              <a:rPr lang="nl-BE" dirty="0" err="1">
                <a:solidFill>
                  <a:schemeClr val="tx2">
                    <a:lumMod val="60000"/>
                    <a:lumOff val="40000"/>
                  </a:schemeClr>
                </a:solidFill>
              </a:rPr>
              <a:t>une</a:t>
            </a:r>
            <a:r>
              <a:rPr lang="nl-BE" dirty="0">
                <a:solidFill>
                  <a:schemeClr val="tx2">
                    <a:lumMod val="60000"/>
                    <a:lumOff val="40000"/>
                  </a:schemeClr>
                </a:solidFill>
              </a:rPr>
              <a:t> </a:t>
            </a:r>
            <a:r>
              <a:rPr lang="nl-BE" dirty="0" err="1">
                <a:solidFill>
                  <a:schemeClr val="tx2">
                    <a:lumMod val="60000"/>
                    <a:lumOff val="40000"/>
                  </a:schemeClr>
                </a:solidFill>
              </a:rPr>
              <a:t>formation</a:t>
            </a:r>
            <a:r>
              <a:rPr lang="nl-BE" dirty="0">
                <a:solidFill>
                  <a:schemeClr val="tx2">
                    <a:lumMod val="60000"/>
                    <a:lumOff val="40000"/>
                  </a:schemeClr>
                </a:solidFill>
              </a:rPr>
              <a:t> </a:t>
            </a:r>
            <a:r>
              <a:rPr lang="nl-BE" dirty="0" err="1">
                <a:solidFill>
                  <a:schemeClr val="tx2">
                    <a:lumMod val="60000"/>
                    <a:lumOff val="40000"/>
                  </a:schemeClr>
                </a:solidFill>
              </a:rPr>
              <a:t>est</a:t>
            </a:r>
            <a:r>
              <a:rPr lang="nl-BE" dirty="0">
                <a:solidFill>
                  <a:schemeClr val="tx2">
                    <a:lumMod val="60000"/>
                    <a:lumOff val="40000"/>
                  </a:schemeClr>
                </a:solidFill>
              </a:rPr>
              <a:t> </a:t>
            </a:r>
            <a:r>
              <a:rPr lang="nl-BE" dirty="0" err="1">
                <a:solidFill>
                  <a:schemeClr val="tx2">
                    <a:lumMod val="60000"/>
                    <a:lumOff val="40000"/>
                  </a:schemeClr>
                </a:solidFill>
              </a:rPr>
              <a:t>convenue</a:t>
            </a:r>
            <a:r>
              <a:rPr lang="nl-BE" dirty="0">
                <a:solidFill>
                  <a:schemeClr val="tx2">
                    <a:lumMod val="60000"/>
                    <a:lumOff val="40000"/>
                  </a:schemeClr>
                </a:solidFill>
              </a:rPr>
              <a:t> </a:t>
            </a:r>
            <a:r>
              <a:rPr lang="nl-BE" dirty="0" err="1">
                <a:solidFill>
                  <a:schemeClr val="tx2">
                    <a:lumMod val="60000"/>
                    <a:lumOff val="40000"/>
                  </a:schemeClr>
                </a:solidFill>
              </a:rPr>
              <a:t>lors</a:t>
            </a:r>
            <a:r>
              <a:rPr lang="nl-BE" dirty="0">
                <a:solidFill>
                  <a:schemeClr val="tx2">
                    <a:lumMod val="60000"/>
                    <a:lumOff val="40000"/>
                  </a:schemeClr>
                </a:solidFill>
              </a:rPr>
              <a:t> de </a:t>
            </a:r>
            <a:r>
              <a:rPr lang="nl-BE" dirty="0" err="1">
                <a:solidFill>
                  <a:schemeClr val="tx2">
                    <a:lumMod val="60000"/>
                    <a:lumOff val="40000"/>
                  </a:schemeClr>
                </a:solidFill>
              </a:rPr>
              <a:t>l'entretien</a:t>
            </a:r>
            <a:r>
              <a:rPr lang="nl-BE" dirty="0">
                <a:solidFill>
                  <a:schemeClr val="tx2">
                    <a:lumMod val="60000"/>
                    <a:lumOff val="40000"/>
                  </a:schemeClr>
                </a:solidFill>
              </a:rPr>
              <a:t>, la </a:t>
            </a:r>
            <a:r>
              <a:rPr lang="nl-BE" dirty="0" err="1">
                <a:solidFill>
                  <a:schemeClr val="tx2">
                    <a:lumMod val="60000"/>
                    <a:lumOff val="40000"/>
                  </a:schemeClr>
                </a:solidFill>
              </a:rPr>
              <a:t>personne</a:t>
            </a:r>
            <a:r>
              <a:rPr lang="nl-BE" dirty="0">
                <a:solidFill>
                  <a:schemeClr val="tx2">
                    <a:lumMod val="60000"/>
                    <a:lumOff val="40000"/>
                  </a:schemeClr>
                </a:solidFill>
              </a:rPr>
              <a:t> </a:t>
            </a:r>
            <a:r>
              <a:rPr lang="nl-BE" dirty="0" err="1">
                <a:solidFill>
                  <a:schemeClr val="tx2">
                    <a:lumMod val="60000"/>
                    <a:lumOff val="40000"/>
                  </a:schemeClr>
                </a:solidFill>
              </a:rPr>
              <a:t>évaluée</a:t>
            </a:r>
            <a:r>
              <a:rPr lang="nl-BE" dirty="0">
                <a:solidFill>
                  <a:schemeClr val="tx2">
                    <a:lumMod val="60000"/>
                    <a:lumOff val="40000"/>
                  </a:schemeClr>
                </a:solidFill>
              </a:rPr>
              <a:t> </a:t>
            </a:r>
            <a:r>
              <a:rPr lang="nl-BE" dirty="0" err="1">
                <a:solidFill>
                  <a:schemeClr val="tx2">
                    <a:lumMod val="60000"/>
                    <a:lumOff val="40000"/>
                  </a:schemeClr>
                </a:solidFill>
              </a:rPr>
              <a:t>est</a:t>
            </a:r>
            <a:r>
              <a:rPr lang="nl-BE" dirty="0">
                <a:solidFill>
                  <a:schemeClr val="tx2">
                    <a:lumMod val="60000"/>
                    <a:lumOff val="40000"/>
                  </a:schemeClr>
                </a:solidFill>
              </a:rPr>
              <a:t> </a:t>
            </a:r>
            <a:r>
              <a:rPr lang="nl-BE" dirty="0" err="1">
                <a:solidFill>
                  <a:schemeClr val="tx2">
                    <a:lumMod val="60000"/>
                    <a:lumOff val="40000"/>
                  </a:schemeClr>
                </a:solidFill>
              </a:rPr>
              <a:t>toujours</a:t>
            </a:r>
            <a:r>
              <a:rPr lang="nl-BE" dirty="0">
                <a:solidFill>
                  <a:schemeClr val="tx2">
                    <a:lumMod val="60000"/>
                    <a:lumOff val="40000"/>
                  </a:schemeClr>
                </a:solidFill>
              </a:rPr>
              <a:t> </a:t>
            </a:r>
            <a:r>
              <a:rPr lang="nl-BE" dirty="0" err="1">
                <a:solidFill>
                  <a:schemeClr val="tx2">
                    <a:lumMod val="60000"/>
                    <a:lumOff val="40000"/>
                  </a:schemeClr>
                </a:solidFill>
              </a:rPr>
              <a:t>responsable</a:t>
            </a:r>
            <a:r>
              <a:rPr lang="nl-BE" dirty="0">
                <a:solidFill>
                  <a:schemeClr val="tx2">
                    <a:lumMod val="60000"/>
                    <a:lumOff val="40000"/>
                  </a:schemeClr>
                </a:solidFill>
              </a:rPr>
              <a:t> de </a:t>
            </a:r>
            <a:r>
              <a:rPr lang="nl-BE" dirty="0" err="1">
                <a:solidFill>
                  <a:schemeClr val="tx2">
                    <a:lumMod val="60000"/>
                    <a:lumOff val="40000"/>
                  </a:schemeClr>
                </a:solidFill>
              </a:rPr>
              <a:t>l'introduction</a:t>
            </a:r>
            <a:r>
              <a:rPr lang="nl-BE" dirty="0">
                <a:solidFill>
                  <a:schemeClr val="tx2">
                    <a:lumMod val="60000"/>
                    <a:lumOff val="40000"/>
                  </a:schemeClr>
                </a:solidFill>
              </a:rPr>
              <a:t> de sa </a:t>
            </a:r>
            <a:r>
              <a:rPr lang="nl-BE" dirty="0" err="1">
                <a:solidFill>
                  <a:schemeClr val="tx2">
                    <a:lumMod val="60000"/>
                    <a:lumOff val="40000"/>
                  </a:schemeClr>
                </a:solidFill>
              </a:rPr>
              <a:t>propre</a:t>
            </a:r>
            <a:r>
              <a:rPr lang="nl-BE" dirty="0">
                <a:solidFill>
                  <a:schemeClr val="tx2">
                    <a:lumMod val="60000"/>
                    <a:lumOff val="40000"/>
                  </a:schemeClr>
                </a:solidFill>
              </a:rPr>
              <a:t> </a:t>
            </a:r>
            <a:r>
              <a:rPr lang="nl-BE" dirty="0" err="1">
                <a:solidFill>
                  <a:schemeClr val="tx2">
                    <a:lumMod val="60000"/>
                    <a:lumOff val="40000"/>
                  </a:schemeClr>
                </a:solidFill>
              </a:rPr>
              <a:t>demande</a:t>
            </a:r>
            <a:r>
              <a:rPr lang="nl-BE" dirty="0">
                <a:solidFill>
                  <a:schemeClr val="tx2">
                    <a:lumMod val="60000"/>
                    <a:lumOff val="40000"/>
                  </a:schemeClr>
                </a:solidFill>
              </a:rPr>
              <a:t> de </a:t>
            </a:r>
            <a:r>
              <a:rPr lang="nl-BE" dirty="0" err="1">
                <a:solidFill>
                  <a:schemeClr val="tx2">
                    <a:lumMod val="60000"/>
                    <a:lumOff val="40000"/>
                  </a:schemeClr>
                </a:solidFill>
              </a:rPr>
              <a:t>formation</a:t>
            </a:r>
            <a:r>
              <a:rPr lang="nl-BE" dirty="0">
                <a:solidFill>
                  <a:schemeClr val="tx2">
                    <a:lumMod val="60000"/>
                    <a:lumOff val="40000"/>
                  </a:schemeClr>
                </a:solidFill>
              </a:rPr>
              <a:t> : </a:t>
            </a:r>
            <a:r>
              <a:rPr lang="nl-BE" dirty="0" err="1">
                <a:solidFill>
                  <a:schemeClr val="tx2">
                    <a:lumMod val="60000"/>
                    <a:lumOff val="40000"/>
                  </a:schemeClr>
                </a:solidFill>
              </a:rPr>
              <a:t>consultez</a:t>
            </a:r>
            <a:r>
              <a:rPr lang="nl-BE" dirty="0"/>
              <a:t> </a:t>
            </a:r>
            <a:r>
              <a:rPr lang="nl-BE" dirty="0">
                <a:hlinkClick r:id="rId5"/>
              </a:rPr>
              <a:t>l'intranet </a:t>
            </a:r>
            <a:r>
              <a:rPr lang="nl-BE" dirty="0">
                <a:sym typeface="Wingdings" panose="05000000000000000000" pitchFamily="2" charset="2"/>
                <a:hlinkClick r:id="rId5"/>
              </a:rPr>
              <a:t> RH  Formations</a:t>
            </a:r>
            <a:endParaRPr lang="nl-BE" dirty="0"/>
          </a:p>
        </p:txBody>
      </p:sp>
      <p:pic>
        <p:nvPicPr>
          <p:cNvPr id="11" name="Afbeelding 10">
            <a:extLst>
              <a:ext uri="{FF2B5EF4-FFF2-40B4-BE49-F238E27FC236}">
                <a16:creationId xmlns:a16="http://schemas.microsoft.com/office/drawing/2014/main" id="{24B7EFD2-49FB-471A-9DBB-4B4558052F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8642" y="0"/>
            <a:ext cx="1690316" cy="915864"/>
          </a:xfrm>
          <a:prstGeom prst="rect">
            <a:avLst/>
          </a:prstGeom>
        </p:spPr>
      </p:pic>
    </p:spTree>
    <p:extLst>
      <p:ext uri="{BB962C8B-B14F-4D97-AF65-F5344CB8AC3E}">
        <p14:creationId xmlns:p14="http://schemas.microsoft.com/office/powerpoint/2010/main" val="285120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5F80CC-FE34-4058-9B23-F1D6764A087F}"/>
              </a:ext>
            </a:extLst>
          </p:cNvPr>
          <p:cNvSpPr>
            <a:spLocks noGrp="1"/>
          </p:cNvSpPr>
          <p:nvPr>
            <p:ph type="title"/>
          </p:nvPr>
        </p:nvSpPr>
        <p:spPr>
          <a:xfrm>
            <a:off x="838200" y="556995"/>
            <a:ext cx="10515600" cy="1133693"/>
          </a:xfrm>
        </p:spPr>
        <p:txBody>
          <a:bodyPr>
            <a:normAutofit/>
          </a:bodyPr>
          <a:lstStyle/>
          <a:p>
            <a:pPr algn="ctr"/>
            <a:r>
              <a:rPr lang="nl-BE" sz="3600" dirty="0"/>
              <a:t>Rapport </a:t>
            </a:r>
            <a:r>
              <a:rPr lang="nl-BE" sz="3600" dirty="0" err="1"/>
              <a:t>d’entretien</a:t>
            </a:r>
            <a:r>
              <a:rPr lang="nl-BE" sz="3600" dirty="0"/>
              <a:t> de </a:t>
            </a:r>
            <a:r>
              <a:rPr lang="nl-BE" sz="3600" dirty="0" err="1"/>
              <a:t>fonction</a:t>
            </a:r>
            <a:br>
              <a:rPr lang="nl-BE" sz="3600" dirty="0"/>
            </a:br>
            <a:r>
              <a:rPr lang="nl-BE" sz="3600" dirty="0">
                <a:solidFill>
                  <a:schemeClr val="tx2">
                    <a:lumMod val="60000"/>
                    <a:lumOff val="40000"/>
                  </a:schemeClr>
                </a:solidFill>
              </a:rPr>
              <a:t>Verslag van het functiegesprek </a:t>
            </a:r>
          </a:p>
        </p:txBody>
      </p:sp>
      <p:sp>
        <p:nvSpPr>
          <p:cNvPr id="4" name="Tijdelijke aanduiding voor dianummer 3">
            <a:extLst>
              <a:ext uri="{FF2B5EF4-FFF2-40B4-BE49-F238E27FC236}">
                <a16:creationId xmlns:a16="http://schemas.microsoft.com/office/drawing/2014/main" id="{0CE136DF-E93D-4344-BCFF-C9E9389B1695}"/>
              </a:ext>
            </a:extLst>
          </p:cNvPr>
          <p:cNvSpPr>
            <a:spLocks noGrp="1"/>
          </p:cNvSpPr>
          <p:nvPr>
            <p:ph type="sldNum" sz="quarter" idx="12"/>
          </p:nvPr>
        </p:nvSpPr>
        <p:spPr>
          <a:xfrm>
            <a:off x="8610600" y="6356350"/>
            <a:ext cx="2743200" cy="365125"/>
          </a:xfrm>
        </p:spPr>
        <p:txBody>
          <a:bodyPr>
            <a:normAutofit/>
          </a:bodyPr>
          <a:lstStyle/>
          <a:p>
            <a:pPr>
              <a:spcAft>
                <a:spcPts val="600"/>
              </a:spcAft>
            </a:pPr>
            <a:fld id="{70B9B866-B42A-4D1E-8463-84AF20CCE168}" type="slidenum">
              <a:rPr lang="nl-BE" smtClean="0"/>
              <a:pPr>
                <a:spcAft>
                  <a:spcPts val="600"/>
                </a:spcAft>
              </a:pPr>
              <a:t>11</a:t>
            </a:fld>
            <a:endParaRPr lang="nl-BE"/>
          </a:p>
        </p:txBody>
      </p:sp>
      <p:pic>
        <p:nvPicPr>
          <p:cNvPr id="7" name="Afbeelding 6">
            <a:extLst>
              <a:ext uri="{FF2B5EF4-FFF2-40B4-BE49-F238E27FC236}">
                <a16:creationId xmlns:a16="http://schemas.microsoft.com/office/drawing/2014/main" id="{5F21B0AC-1FA9-487D-ACF3-88EAD7FD8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684" y="0"/>
            <a:ext cx="1690316" cy="915864"/>
          </a:xfrm>
          <a:prstGeom prst="rect">
            <a:avLst/>
          </a:prstGeom>
        </p:spPr>
      </p:pic>
      <p:graphicFrame>
        <p:nvGraphicFramePr>
          <p:cNvPr id="6" name="Tijdelijke aanduiding voor inhoud 2">
            <a:extLst>
              <a:ext uri="{FF2B5EF4-FFF2-40B4-BE49-F238E27FC236}">
                <a16:creationId xmlns:a16="http://schemas.microsoft.com/office/drawing/2014/main" id="{7ED688B5-2CBA-43F4-8B10-432A6B668B0E}"/>
              </a:ext>
            </a:extLst>
          </p:cNvPr>
          <p:cNvGraphicFramePr>
            <a:graphicFrameLocks noGrp="1"/>
          </p:cNvGraphicFramePr>
          <p:nvPr>
            <p:ph idx="1"/>
            <p:extLst>
              <p:ext uri="{D42A27DB-BD31-4B8C-83A1-F6EECF244321}">
                <p14:modId xmlns:p14="http://schemas.microsoft.com/office/powerpoint/2010/main" val="285017516"/>
              </p:ext>
            </p:extLst>
          </p:nvPr>
        </p:nvGraphicFramePr>
        <p:xfrm>
          <a:off x="928635" y="3558881"/>
          <a:ext cx="10094407" cy="2605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ijdelijke aanduiding voor inhoud 2">
            <a:extLst>
              <a:ext uri="{FF2B5EF4-FFF2-40B4-BE49-F238E27FC236}">
                <a16:creationId xmlns:a16="http://schemas.microsoft.com/office/drawing/2014/main" id="{8409139F-9AD0-4406-91DF-855AE6D5CC49}"/>
              </a:ext>
            </a:extLst>
          </p:cNvPr>
          <p:cNvGraphicFramePr>
            <a:graphicFrameLocks/>
          </p:cNvGraphicFramePr>
          <p:nvPr>
            <p:extLst>
              <p:ext uri="{D42A27DB-BD31-4B8C-83A1-F6EECF244321}">
                <p14:modId xmlns:p14="http://schemas.microsoft.com/office/powerpoint/2010/main" val="3742581940"/>
              </p:ext>
            </p:extLst>
          </p:nvPr>
        </p:nvGraphicFramePr>
        <p:xfrm>
          <a:off x="928635" y="1585948"/>
          <a:ext cx="10094407" cy="26056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1949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D1CE308-D4EA-4BEE-AB78-D3E8C344485D}"/>
              </a:ext>
            </a:extLst>
          </p:cNvPr>
          <p:cNvSpPr>
            <a:spLocks noGrp="1"/>
          </p:cNvSpPr>
          <p:nvPr>
            <p:ph type="title"/>
          </p:nvPr>
        </p:nvSpPr>
        <p:spPr>
          <a:xfrm>
            <a:off x="1137036" y="548640"/>
            <a:ext cx="9543405" cy="1188720"/>
          </a:xfrm>
        </p:spPr>
        <p:txBody>
          <a:bodyPr>
            <a:noAutofit/>
          </a:bodyPr>
          <a:lstStyle/>
          <a:p>
            <a:pPr algn="ctr"/>
            <a:r>
              <a:rPr lang="nl-BE" dirty="0">
                <a:solidFill>
                  <a:schemeClr val="tx1">
                    <a:lumMod val="85000"/>
                    <a:lumOff val="15000"/>
                  </a:schemeClr>
                </a:solidFill>
              </a:rPr>
              <a:t>Tussentijds gesprek</a:t>
            </a:r>
            <a:br>
              <a:rPr lang="nl-BE" dirty="0">
                <a:solidFill>
                  <a:schemeClr val="tx1">
                    <a:lumMod val="85000"/>
                    <a:lumOff val="15000"/>
                  </a:schemeClr>
                </a:solidFill>
              </a:rPr>
            </a:br>
            <a:r>
              <a:rPr lang="nl-BE" dirty="0" err="1">
                <a:solidFill>
                  <a:srgbClr val="002060"/>
                </a:solidFill>
              </a:rPr>
              <a:t>L’entretien</a:t>
            </a:r>
            <a:r>
              <a:rPr lang="nl-BE" dirty="0">
                <a:solidFill>
                  <a:srgbClr val="002060"/>
                </a:solidFill>
              </a:rPr>
              <a:t> intermédiaire </a:t>
            </a:r>
          </a:p>
        </p:txBody>
      </p:sp>
      <p:sp>
        <p:nvSpPr>
          <p:cNvPr id="3" name="Tijdelijke aanduiding voor inhoud 2">
            <a:extLst>
              <a:ext uri="{FF2B5EF4-FFF2-40B4-BE49-F238E27FC236}">
                <a16:creationId xmlns:a16="http://schemas.microsoft.com/office/drawing/2014/main" id="{2A289079-C75F-4EA5-812E-40C1C9C67233}"/>
              </a:ext>
            </a:extLst>
          </p:cNvPr>
          <p:cNvSpPr>
            <a:spLocks noGrp="1"/>
          </p:cNvSpPr>
          <p:nvPr>
            <p:ph idx="1"/>
          </p:nvPr>
        </p:nvSpPr>
        <p:spPr>
          <a:xfrm>
            <a:off x="6250912" y="2295242"/>
            <a:ext cx="5102888" cy="4154311"/>
          </a:xfrm>
        </p:spPr>
        <p:txBody>
          <a:bodyPr anchor="ctr">
            <a:normAutofit fontScale="62500" lnSpcReduction="20000"/>
          </a:bodyPr>
          <a:lstStyle/>
          <a:p>
            <a:pPr>
              <a:buFont typeface="Wingdings" panose="05000000000000000000" pitchFamily="2" charset="2"/>
              <a:buChar char="ü"/>
            </a:pPr>
            <a:r>
              <a:rPr lang="fr-FR" dirty="0">
                <a:solidFill>
                  <a:srgbClr val="002060"/>
                </a:solidFill>
              </a:rPr>
              <a:t>Doit toujours être dans le même rôle linguistique que la personne évaluée </a:t>
            </a:r>
          </a:p>
          <a:p>
            <a:pPr>
              <a:buFont typeface="Wingdings" panose="05000000000000000000" pitchFamily="2" charset="2"/>
              <a:buChar char="ü"/>
            </a:pPr>
            <a:r>
              <a:rPr lang="fr-FR" dirty="0">
                <a:solidFill>
                  <a:srgbClr val="002060"/>
                </a:solidFill>
              </a:rPr>
              <a:t>Si le N+1 n'a pas le même rôle linguistique, le N+1 doit préparer l'entretien avec l'évaluateur</a:t>
            </a:r>
          </a:p>
          <a:p>
            <a:pPr>
              <a:buFont typeface="Wingdings" panose="05000000000000000000" pitchFamily="2" charset="2"/>
              <a:buChar char="ü"/>
            </a:pPr>
            <a:r>
              <a:rPr lang="fr-FR" b="1" dirty="0">
                <a:solidFill>
                  <a:srgbClr val="002060"/>
                </a:solidFill>
              </a:rPr>
              <a:t>Obligation d'organiser au moins un entretien intermédiaire</a:t>
            </a:r>
            <a:r>
              <a:rPr lang="fr-FR" dirty="0">
                <a:solidFill>
                  <a:srgbClr val="002060"/>
                </a:solidFill>
              </a:rPr>
              <a:t> à mi-parcours du cycle d'évaluation, c'est-à-dire un an au maximum après l'entretien de fonction</a:t>
            </a:r>
          </a:p>
          <a:p>
            <a:pPr>
              <a:buFont typeface="Wingdings" panose="05000000000000000000" pitchFamily="2" charset="2"/>
              <a:buChar char="ü"/>
            </a:pPr>
            <a:r>
              <a:rPr lang="fr-FR" dirty="0">
                <a:solidFill>
                  <a:srgbClr val="002060"/>
                </a:solidFill>
              </a:rPr>
              <a:t>En cas de mobilité interne, ou si l'évaluateur de la personne évaluée a changé, un </a:t>
            </a:r>
            <a:r>
              <a:rPr lang="fr-FR">
                <a:solidFill>
                  <a:srgbClr val="002060"/>
                </a:solidFill>
              </a:rPr>
              <a:t>entretien intermédiaire </a:t>
            </a:r>
            <a:r>
              <a:rPr lang="fr-FR" dirty="0">
                <a:solidFill>
                  <a:srgbClr val="002060"/>
                </a:solidFill>
              </a:rPr>
              <a:t>doit être organisé et le rapport transmis au nouvel évaluateur par l'ancien évaluateur</a:t>
            </a:r>
          </a:p>
          <a:p>
            <a:pPr>
              <a:buFont typeface="Wingdings" panose="05000000000000000000" pitchFamily="2" charset="2"/>
              <a:buChar char="ü"/>
            </a:pPr>
            <a:r>
              <a:rPr lang="fr-FR" dirty="0">
                <a:solidFill>
                  <a:srgbClr val="002060"/>
                </a:solidFill>
              </a:rPr>
              <a:t>Le rapport de cet entretien suivra les mêmes directives que l'entretien de fonction (15 jours pour la personne évaluée, et 30 jours avant que l'entretien puisse être clôturé)</a:t>
            </a:r>
            <a:endParaRPr lang="nl-BE" sz="2000" dirty="0">
              <a:solidFill>
                <a:srgbClr val="002060"/>
              </a:solidFill>
            </a:endParaRP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2CCE2AF9-9E5A-4B3E-8599-67AD060805C3}"/>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nl-BE" sz="1000" dirty="0"/>
              <a:t>12</a:t>
            </a:r>
          </a:p>
        </p:txBody>
      </p:sp>
      <p:sp>
        <p:nvSpPr>
          <p:cNvPr id="8" name="Tijdelijke aanduiding voor inhoud 2">
            <a:extLst>
              <a:ext uri="{FF2B5EF4-FFF2-40B4-BE49-F238E27FC236}">
                <a16:creationId xmlns:a16="http://schemas.microsoft.com/office/drawing/2014/main" id="{3E2AAEFA-B2C0-470F-951A-770BBFCEF31E}"/>
              </a:ext>
            </a:extLst>
          </p:cNvPr>
          <p:cNvSpPr txBox="1">
            <a:spLocks/>
          </p:cNvSpPr>
          <p:nvPr/>
        </p:nvSpPr>
        <p:spPr>
          <a:xfrm>
            <a:off x="382256" y="2485603"/>
            <a:ext cx="5247752" cy="4154311"/>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nl-BE" sz="2000" dirty="0">
                <a:solidFill>
                  <a:schemeClr val="tx1">
                    <a:lumMod val="85000"/>
                    <a:lumOff val="15000"/>
                  </a:schemeClr>
                </a:solidFill>
              </a:rPr>
              <a:t>Moet telkens in dezelfde taalrol gebeuren als de geëvalueerde </a:t>
            </a:r>
          </a:p>
          <a:p>
            <a:pPr>
              <a:buFont typeface="Wingdings" panose="05000000000000000000" pitchFamily="2" charset="2"/>
              <a:buChar char="ü"/>
            </a:pPr>
            <a:r>
              <a:rPr lang="nl-BE" sz="2000" dirty="0">
                <a:solidFill>
                  <a:schemeClr val="tx1">
                    <a:lumMod val="85000"/>
                    <a:lumOff val="15000"/>
                  </a:schemeClr>
                </a:solidFill>
              </a:rPr>
              <a:t>Als N+1 niet dezelfde taalrol heeft, moet de N+1 het gesprek met de evaluator voorbereiden </a:t>
            </a:r>
          </a:p>
          <a:p>
            <a:pPr>
              <a:buFont typeface="Wingdings" panose="05000000000000000000" pitchFamily="2" charset="2"/>
              <a:buChar char="ü"/>
            </a:pPr>
            <a:r>
              <a:rPr lang="nl-BE" sz="2000" b="1" dirty="0">
                <a:solidFill>
                  <a:schemeClr val="tx1">
                    <a:lumMod val="85000"/>
                    <a:lumOff val="15000"/>
                  </a:schemeClr>
                </a:solidFill>
              </a:rPr>
              <a:t>Verplicht om minstens 1 tussentijds gesprek </a:t>
            </a:r>
            <a:r>
              <a:rPr lang="nl-BE" sz="2000" dirty="0">
                <a:solidFill>
                  <a:schemeClr val="tx1">
                    <a:lumMod val="85000"/>
                    <a:lumOff val="15000"/>
                  </a:schemeClr>
                </a:solidFill>
              </a:rPr>
              <a:t>te houden halverwege de evaluatiecyclus: dus 1 jaar maximaal na het functiegesprek </a:t>
            </a:r>
          </a:p>
          <a:p>
            <a:pPr>
              <a:buFont typeface="Wingdings" panose="05000000000000000000" pitchFamily="2" charset="2"/>
              <a:buChar char="ü"/>
            </a:pPr>
            <a:r>
              <a:rPr lang="nl-BE" sz="2000" dirty="0">
                <a:solidFill>
                  <a:schemeClr val="tx1">
                    <a:lumMod val="85000"/>
                    <a:lumOff val="15000"/>
                  </a:schemeClr>
                </a:solidFill>
              </a:rPr>
              <a:t>In geval van interne mobiliteit, of indien de evaluator van de geëvalueerde veranderd is, zal telkens een tussentijds gesprek gevoerd worden en het verslag aan de nieuwe evaluator bezorgd worden door de vorige evaluator </a:t>
            </a:r>
          </a:p>
          <a:p>
            <a:pPr>
              <a:buFont typeface="Wingdings" panose="05000000000000000000" pitchFamily="2" charset="2"/>
              <a:buChar char="ü"/>
            </a:pPr>
            <a:r>
              <a:rPr lang="nl-BE" sz="2000" dirty="0">
                <a:solidFill>
                  <a:schemeClr val="tx1">
                    <a:lumMod val="85000"/>
                    <a:lumOff val="15000"/>
                  </a:schemeClr>
                </a:solidFill>
              </a:rPr>
              <a:t>Het verslag van dit tussentijdsgesprek volgt dezelfde richtlijnen als die van het functiegesprek (15 dagen tot bij de geëvalueerde, en 30 dagen vooraleer het tussentijds gesprek kan worden afgesloten)</a:t>
            </a:r>
          </a:p>
        </p:txBody>
      </p:sp>
      <p:pic>
        <p:nvPicPr>
          <p:cNvPr id="9" name="Afbeelding 8">
            <a:extLst>
              <a:ext uri="{FF2B5EF4-FFF2-40B4-BE49-F238E27FC236}">
                <a16:creationId xmlns:a16="http://schemas.microsoft.com/office/drawing/2014/main" id="{0E315021-04FA-4EB9-A218-4D4BF331A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175" y="0"/>
            <a:ext cx="1225825" cy="665010"/>
          </a:xfrm>
          <a:prstGeom prst="rect">
            <a:avLst/>
          </a:prstGeom>
        </p:spPr>
      </p:pic>
    </p:spTree>
    <p:extLst>
      <p:ext uri="{BB962C8B-B14F-4D97-AF65-F5344CB8AC3E}">
        <p14:creationId xmlns:p14="http://schemas.microsoft.com/office/powerpoint/2010/main" val="358775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D1CE308-D4EA-4BEE-AB78-D3E8C344485D}"/>
              </a:ext>
            </a:extLst>
          </p:cNvPr>
          <p:cNvSpPr>
            <a:spLocks noGrp="1"/>
          </p:cNvSpPr>
          <p:nvPr>
            <p:ph type="title"/>
          </p:nvPr>
        </p:nvSpPr>
        <p:spPr>
          <a:xfrm>
            <a:off x="1137036" y="548640"/>
            <a:ext cx="9543405" cy="1188720"/>
          </a:xfrm>
        </p:spPr>
        <p:txBody>
          <a:bodyPr>
            <a:normAutofit fontScale="90000"/>
          </a:bodyPr>
          <a:lstStyle/>
          <a:p>
            <a:pPr algn="ctr"/>
            <a:r>
              <a:rPr lang="fr-FR" dirty="0"/>
              <a:t>Les constats favorables ou défavorables</a:t>
            </a:r>
            <a:br>
              <a:rPr lang="nl-BE" dirty="0"/>
            </a:br>
            <a:r>
              <a:rPr lang="nl-BE" dirty="0">
                <a:solidFill>
                  <a:srgbClr val="002060"/>
                </a:solidFill>
              </a:rPr>
              <a:t>Gunstige of ongunstige vaststellingen </a:t>
            </a:r>
          </a:p>
        </p:txBody>
      </p:sp>
      <p:sp>
        <p:nvSpPr>
          <p:cNvPr id="3" name="Tijdelijke aanduiding voor inhoud 2">
            <a:extLst>
              <a:ext uri="{FF2B5EF4-FFF2-40B4-BE49-F238E27FC236}">
                <a16:creationId xmlns:a16="http://schemas.microsoft.com/office/drawing/2014/main" id="{2A289079-C75F-4EA5-812E-40C1C9C67233}"/>
              </a:ext>
            </a:extLst>
          </p:cNvPr>
          <p:cNvSpPr>
            <a:spLocks noGrp="1"/>
          </p:cNvSpPr>
          <p:nvPr>
            <p:ph idx="1"/>
          </p:nvPr>
        </p:nvSpPr>
        <p:spPr>
          <a:xfrm>
            <a:off x="459713" y="2660643"/>
            <a:ext cx="5076930" cy="3361177"/>
          </a:xfrm>
        </p:spPr>
        <p:txBody>
          <a:bodyPr anchor="ctr">
            <a:noAutofit/>
          </a:bodyPr>
          <a:lstStyle/>
          <a:p>
            <a:r>
              <a:rPr lang="nl-BE" sz="1600" dirty="0">
                <a:solidFill>
                  <a:srgbClr val="002060"/>
                </a:solidFill>
              </a:rPr>
              <a:t>Moet telkens in dezelfde taalrol gebeuren als de geëvalueerde </a:t>
            </a:r>
          </a:p>
          <a:p>
            <a:r>
              <a:rPr lang="nl-BE" sz="1600" dirty="0">
                <a:solidFill>
                  <a:srgbClr val="002060"/>
                </a:solidFill>
              </a:rPr>
              <a:t>Als N+1 niet dezelfde taalrol heeft, moet de N+1 via de evaluator deze vaststellingen ter kennis brengen van de geëvalueerde  </a:t>
            </a:r>
          </a:p>
          <a:p>
            <a:r>
              <a:rPr lang="nl-BE" sz="1600" dirty="0">
                <a:solidFill>
                  <a:srgbClr val="002060"/>
                </a:solidFill>
              </a:rPr>
              <a:t>Hebben betrekking op </a:t>
            </a:r>
            <a:r>
              <a:rPr lang="nl-BE" sz="1600" b="1" dirty="0">
                <a:solidFill>
                  <a:srgbClr val="002060"/>
                </a:solidFill>
              </a:rPr>
              <a:t>precieze en waarneembare feiten op basis van de doelstellingen en evaluatiecriteria </a:t>
            </a:r>
            <a:r>
              <a:rPr lang="nl-BE" sz="1600" dirty="0">
                <a:solidFill>
                  <a:srgbClr val="002060"/>
                </a:solidFill>
              </a:rPr>
              <a:t>die zijn opgesteld tijdens het functiegesprek </a:t>
            </a:r>
          </a:p>
          <a:p>
            <a:r>
              <a:rPr lang="nl-BE" sz="1600" dirty="0">
                <a:solidFill>
                  <a:srgbClr val="002060"/>
                </a:solidFill>
              </a:rPr>
              <a:t>Het verslag van deze vaststellingen volgt dezelfde richtlijnen als die van het functiegesprek en tussentijdse gesprekken (15 dagen tot bij de geëvalueerde, en 30 dagen in totaal)</a:t>
            </a:r>
          </a:p>
          <a:p>
            <a:r>
              <a:rPr lang="nl-BE" sz="1600" dirty="0">
                <a:solidFill>
                  <a:srgbClr val="002060"/>
                </a:solidFill>
              </a:rPr>
              <a:t>De geëvalueerde kan gedurende zijn evaluatiecyclus ook gunstige vaststellingen betreffende zijn werk toevoegen aan zijn evaluatiedossier, na zijn evaluator hiervan op de hoogte gebracht te hebben</a:t>
            </a:r>
          </a:p>
          <a:p>
            <a:r>
              <a:rPr lang="nl-BE" sz="1600" b="1" dirty="0">
                <a:solidFill>
                  <a:srgbClr val="002060"/>
                </a:solidFill>
              </a:rPr>
              <a:t>Maken optioneel deel uit van het uiteindelijke evaluatiedossier </a:t>
            </a:r>
          </a:p>
          <a:p>
            <a:endParaRPr lang="nl-BE" sz="1600" dirty="0">
              <a:solidFill>
                <a:srgbClr val="002060"/>
              </a:solidFill>
            </a:endParaRPr>
          </a:p>
        </p:txBody>
      </p:sp>
      <p:sp>
        <p:nvSpPr>
          <p:cNvPr id="21" name="Freeform: Shape 20">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2CCE2AF9-9E5A-4B3E-8599-67AD060805C3}"/>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nl-BE" sz="1000" dirty="0"/>
              <a:t>13</a:t>
            </a:r>
          </a:p>
        </p:txBody>
      </p:sp>
      <p:sp>
        <p:nvSpPr>
          <p:cNvPr id="8" name="Tijdelijke aanduiding voor inhoud 2">
            <a:extLst>
              <a:ext uri="{FF2B5EF4-FFF2-40B4-BE49-F238E27FC236}">
                <a16:creationId xmlns:a16="http://schemas.microsoft.com/office/drawing/2014/main" id="{3CDFB9A7-C8BB-44E0-AD14-DE1D2ACA0C97}"/>
              </a:ext>
            </a:extLst>
          </p:cNvPr>
          <p:cNvSpPr txBox="1">
            <a:spLocks/>
          </p:cNvSpPr>
          <p:nvPr/>
        </p:nvSpPr>
        <p:spPr>
          <a:xfrm>
            <a:off x="5908738" y="2416992"/>
            <a:ext cx="5076930" cy="336117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solidFill>
                  <a:schemeClr val="tx1">
                    <a:lumMod val="85000"/>
                    <a:lumOff val="15000"/>
                  </a:schemeClr>
                </a:solidFill>
              </a:rPr>
              <a:t>Doit toujours être dans le même rôle linguistique que la personne évaluée </a:t>
            </a:r>
          </a:p>
          <a:p>
            <a:r>
              <a:rPr lang="fr-FR" sz="1600" dirty="0">
                <a:solidFill>
                  <a:schemeClr val="tx1">
                    <a:lumMod val="85000"/>
                    <a:lumOff val="15000"/>
                  </a:schemeClr>
                </a:solidFill>
              </a:rPr>
              <a:t>Si le N+1 n'a pas le même rôle linguistique, le N+1 doit porter ces constatations à l'attention de l'évalué par l'intermédiaire de l'évaluateur</a:t>
            </a:r>
          </a:p>
          <a:p>
            <a:r>
              <a:rPr lang="fr-FR" sz="1600" dirty="0">
                <a:solidFill>
                  <a:schemeClr val="tx1">
                    <a:lumMod val="85000"/>
                    <a:lumOff val="15000"/>
                  </a:schemeClr>
                </a:solidFill>
              </a:rPr>
              <a:t>Couvrir </a:t>
            </a:r>
            <a:r>
              <a:rPr lang="fr-FR" sz="1600" b="1" dirty="0">
                <a:solidFill>
                  <a:schemeClr val="tx1">
                    <a:lumMod val="85000"/>
                    <a:lumOff val="15000"/>
                  </a:schemeClr>
                </a:solidFill>
              </a:rPr>
              <a:t>des faits précis et observables en fonction des objectifs et des critères d'évaluation </a:t>
            </a:r>
            <a:r>
              <a:rPr lang="fr-FR" sz="1600" dirty="0">
                <a:solidFill>
                  <a:schemeClr val="tx1">
                    <a:lumMod val="85000"/>
                    <a:lumOff val="15000"/>
                  </a:schemeClr>
                </a:solidFill>
              </a:rPr>
              <a:t>établis lors de l'entretien de fonction</a:t>
            </a:r>
          </a:p>
          <a:p>
            <a:r>
              <a:rPr lang="fr-FR" sz="1600" dirty="0">
                <a:solidFill>
                  <a:schemeClr val="tx1">
                    <a:lumMod val="85000"/>
                    <a:lumOff val="15000"/>
                  </a:schemeClr>
                </a:solidFill>
              </a:rPr>
              <a:t>Le rapport de ces observations suit les mêmes directives que celles de l'entretien de fonction et des entretiens intermédiaires (15 jours pour la personne évaluée et 30 jours en total)</a:t>
            </a:r>
          </a:p>
          <a:p>
            <a:r>
              <a:rPr lang="fr-FR" sz="1600" dirty="0">
                <a:solidFill>
                  <a:schemeClr val="tx1">
                    <a:lumMod val="85000"/>
                    <a:lumOff val="15000"/>
                  </a:schemeClr>
                </a:solidFill>
              </a:rPr>
              <a:t>L'évalué peut également ajouter des constatations favorables liées au travail au dossier d'évaluation au cours du cycle d'évaluation après en avoir informé l'évaluateur.</a:t>
            </a:r>
          </a:p>
          <a:p>
            <a:r>
              <a:rPr lang="fr-FR" sz="1600" b="1" dirty="0">
                <a:solidFill>
                  <a:schemeClr val="tx1">
                    <a:lumMod val="85000"/>
                    <a:lumOff val="15000"/>
                  </a:schemeClr>
                </a:solidFill>
              </a:rPr>
              <a:t>Optionnel, partie du dossier d'évaluation finale </a:t>
            </a:r>
            <a:endParaRPr lang="nl-BE" sz="1600" b="1" dirty="0">
              <a:solidFill>
                <a:schemeClr val="tx1">
                  <a:lumMod val="85000"/>
                  <a:lumOff val="15000"/>
                </a:schemeClr>
              </a:solidFill>
            </a:endParaRPr>
          </a:p>
        </p:txBody>
      </p:sp>
      <p:pic>
        <p:nvPicPr>
          <p:cNvPr id="9" name="Afbeelding 8">
            <a:extLst>
              <a:ext uri="{FF2B5EF4-FFF2-40B4-BE49-F238E27FC236}">
                <a16:creationId xmlns:a16="http://schemas.microsoft.com/office/drawing/2014/main" id="{D5B2BFA6-814E-4270-97D1-F5AC3BA4A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176" y="0"/>
            <a:ext cx="1225825" cy="665010"/>
          </a:xfrm>
          <a:prstGeom prst="rect">
            <a:avLst/>
          </a:prstGeom>
        </p:spPr>
      </p:pic>
    </p:spTree>
    <p:extLst>
      <p:ext uri="{BB962C8B-B14F-4D97-AF65-F5344CB8AC3E}">
        <p14:creationId xmlns:p14="http://schemas.microsoft.com/office/powerpoint/2010/main" val="50837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A6F8666-CABA-48F8-9F06-16BCF56D44B7}"/>
              </a:ext>
            </a:extLst>
          </p:cNvPr>
          <p:cNvSpPr>
            <a:spLocks noGrp="1"/>
          </p:cNvSpPr>
          <p:nvPr>
            <p:ph type="title"/>
          </p:nvPr>
        </p:nvSpPr>
        <p:spPr>
          <a:xfrm>
            <a:off x="1137034" y="609597"/>
            <a:ext cx="9392421" cy="1330841"/>
          </a:xfrm>
        </p:spPr>
        <p:txBody>
          <a:bodyPr>
            <a:normAutofit/>
          </a:bodyPr>
          <a:lstStyle/>
          <a:p>
            <a:pPr algn="ctr"/>
            <a:r>
              <a:rPr lang="nl-BE" dirty="0"/>
              <a:t>Het evaluatiegesprek</a:t>
            </a:r>
            <a:br>
              <a:rPr lang="nl-BE" dirty="0"/>
            </a:br>
            <a:r>
              <a:rPr lang="nl-BE" dirty="0" err="1">
                <a:solidFill>
                  <a:srgbClr val="002060"/>
                </a:solidFill>
              </a:rPr>
              <a:t>L’entretien</a:t>
            </a:r>
            <a:r>
              <a:rPr lang="nl-BE" dirty="0">
                <a:solidFill>
                  <a:srgbClr val="002060"/>
                </a:solidFill>
              </a:rPr>
              <a:t> </a:t>
            </a:r>
            <a:r>
              <a:rPr lang="nl-BE" dirty="0" err="1">
                <a:solidFill>
                  <a:srgbClr val="002060"/>
                </a:solidFill>
              </a:rPr>
              <a:t>d’évaluation</a:t>
            </a:r>
            <a:endParaRPr lang="nl-BE" dirty="0">
              <a:solidFill>
                <a:srgbClr val="002060"/>
              </a:solidFill>
            </a:endParaRPr>
          </a:p>
        </p:txBody>
      </p:sp>
      <p:sp>
        <p:nvSpPr>
          <p:cNvPr id="3" name="Tijdelijke aanduiding voor inhoud 2">
            <a:extLst>
              <a:ext uri="{FF2B5EF4-FFF2-40B4-BE49-F238E27FC236}">
                <a16:creationId xmlns:a16="http://schemas.microsoft.com/office/drawing/2014/main" id="{7E1A2C2D-7F0F-4CBF-AB9C-6C0DA5FFB06D}"/>
              </a:ext>
            </a:extLst>
          </p:cNvPr>
          <p:cNvSpPr>
            <a:spLocks noGrp="1"/>
          </p:cNvSpPr>
          <p:nvPr>
            <p:ph idx="1"/>
          </p:nvPr>
        </p:nvSpPr>
        <p:spPr>
          <a:xfrm>
            <a:off x="422658" y="2176738"/>
            <a:ext cx="4958966" cy="3917773"/>
          </a:xfrm>
        </p:spPr>
        <p:txBody>
          <a:bodyPr>
            <a:normAutofit/>
          </a:bodyPr>
          <a:lstStyle/>
          <a:p>
            <a:r>
              <a:rPr lang="nl-BE" sz="2000" dirty="0"/>
              <a:t>Tijdens het evaluatiegesprek worden de volgende elementen beoordeeld: </a:t>
            </a:r>
          </a:p>
          <a:p>
            <a:pPr marL="0" indent="0">
              <a:buNone/>
            </a:pPr>
            <a:r>
              <a:rPr lang="nl-BE" sz="2000" dirty="0"/>
              <a:t>	1. De </a:t>
            </a:r>
            <a:r>
              <a:rPr lang="nl-BE" sz="2000" b="1" dirty="0"/>
              <a:t>doelstellingen </a:t>
            </a:r>
            <a:r>
              <a:rPr lang="nl-BE" sz="2000" dirty="0"/>
              <a:t>: deze zijn 	SMART opgesteld tijdens het 		functiegesprek </a:t>
            </a:r>
          </a:p>
          <a:p>
            <a:pPr marL="0" indent="0">
              <a:buNone/>
            </a:pPr>
            <a:r>
              <a:rPr lang="nl-BE" sz="2000" dirty="0"/>
              <a:t>	&amp; Orde van belangrijkheid</a:t>
            </a:r>
          </a:p>
          <a:p>
            <a:pPr marL="0" indent="0">
              <a:buNone/>
            </a:pPr>
            <a:r>
              <a:rPr lang="nl-BE" sz="2000" dirty="0"/>
              <a:t>	2. </a:t>
            </a:r>
            <a:r>
              <a:rPr lang="nl-BE" sz="2000" b="1" dirty="0"/>
              <a:t>Attitudes </a:t>
            </a:r>
            <a:r>
              <a:rPr lang="nl-BE" sz="2000" dirty="0"/>
              <a:t>op het werk 	</a:t>
            </a:r>
          </a:p>
          <a:p>
            <a:pPr marL="0" indent="0">
              <a:buNone/>
            </a:pPr>
            <a:r>
              <a:rPr lang="nl-BE" sz="2000" b="1" dirty="0"/>
              <a:t>	</a:t>
            </a:r>
            <a:r>
              <a:rPr lang="nl-BE" sz="2000" dirty="0"/>
              <a:t>3. </a:t>
            </a:r>
            <a:r>
              <a:rPr lang="nl-BE" sz="2000" b="1" dirty="0"/>
              <a:t>Competenties </a:t>
            </a:r>
            <a:r>
              <a:rPr lang="nl-BE" sz="2000" dirty="0"/>
              <a:t>die tijdens het 	functiegesprek aan bod zijn 	gekomen </a:t>
            </a:r>
          </a:p>
          <a:p>
            <a:pPr marL="0" indent="0">
              <a:buNone/>
            </a:pPr>
            <a:r>
              <a:rPr lang="nl-BE" sz="2000" dirty="0"/>
              <a:t>	</a:t>
            </a:r>
          </a:p>
          <a:p>
            <a:pPr marL="0" indent="0">
              <a:buNone/>
            </a:pPr>
            <a:endParaRPr lang="nl-BE" sz="2000" dirty="0"/>
          </a:p>
        </p:txBody>
      </p:sp>
      <p:pic>
        <p:nvPicPr>
          <p:cNvPr id="5" name="Afbeelding 4">
            <a:extLst>
              <a:ext uri="{FF2B5EF4-FFF2-40B4-BE49-F238E27FC236}">
                <a16:creationId xmlns:a16="http://schemas.microsoft.com/office/drawing/2014/main" id="{60CC86B4-00EF-490A-8063-4DBF81ADF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175" y="0"/>
            <a:ext cx="1225825" cy="665010"/>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dianummer 3">
            <a:extLst>
              <a:ext uri="{FF2B5EF4-FFF2-40B4-BE49-F238E27FC236}">
                <a16:creationId xmlns:a16="http://schemas.microsoft.com/office/drawing/2014/main" id="{BCC07388-B60D-47E6-AC42-8BC52DF967F2}"/>
              </a:ext>
            </a:extLst>
          </p:cNvPr>
          <p:cNvSpPr>
            <a:spLocks noGrp="1"/>
          </p:cNvSpPr>
          <p:nvPr>
            <p:ph type="sldNum" sz="quarter" idx="12"/>
          </p:nvPr>
        </p:nvSpPr>
        <p:spPr>
          <a:xfrm>
            <a:off x="8610600" y="6356350"/>
            <a:ext cx="2743200" cy="365125"/>
          </a:xfrm>
        </p:spPr>
        <p:txBody>
          <a:bodyPr>
            <a:normAutofit/>
          </a:bodyPr>
          <a:lstStyle/>
          <a:p>
            <a:pPr>
              <a:spcAft>
                <a:spcPts val="600"/>
              </a:spcAft>
            </a:pPr>
            <a:fld id="{CFE33D6A-3007-477E-8C59-09C3FD9C2A63}" type="slidenum">
              <a:rPr lang="nl-BE" sz="1000" smtClean="0"/>
              <a:t>14</a:t>
            </a:fld>
            <a:endParaRPr lang="nl-BE" sz="1000" dirty="0"/>
          </a:p>
        </p:txBody>
      </p:sp>
      <p:sp>
        <p:nvSpPr>
          <p:cNvPr id="11" name="Tijdelijke aanduiding voor inhoud 2">
            <a:extLst>
              <a:ext uri="{FF2B5EF4-FFF2-40B4-BE49-F238E27FC236}">
                <a16:creationId xmlns:a16="http://schemas.microsoft.com/office/drawing/2014/main" id="{44224AE2-B423-47EB-9AD6-774876670DDE}"/>
              </a:ext>
            </a:extLst>
          </p:cNvPr>
          <p:cNvSpPr txBox="1">
            <a:spLocks/>
          </p:cNvSpPr>
          <p:nvPr/>
        </p:nvSpPr>
        <p:spPr>
          <a:xfrm>
            <a:off x="5570489" y="2208772"/>
            <a:ext cx="4958966" cy="3917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rgbClr val="002060"/>
                </a:solidFill>
              </a:rPr>
              <a:t>Au cours de l'entretien d'évaluation, les éléments suivants sont évalués : </a:t>
            </a:r>
          </a:p>
          <a:p>
            <a:pPr marL="0" indent="0">
              <a:buNone/>
            </a:pPr>
            <a:r>
              <a:rPr lang="fr-FR" sz="2000" dirty="0">
                <a:solidFill>
                  <a:srgbClr val="002060"/>
                </a:solidFill>
              </a:rPr>
              <a:t>	1. Les </a:t>
            </a:r>
            <a:r>
              <a:rPr lang="fr-FR" sz="2000" b="1" dirty="0">
                <a:solidFill>
                  <a:srgbClr val="002060"/>
                </a:solidFill>
              </a:rPr>
              <a:t>objectifs </a:t>
            </a:r>
            <a:r>
              <a:rPr lang="fr-FR" sz="2000" dirty="0">
                <a:solidFill>
                  <a:srgbClr val="002060"/>
                </a:solidFill>
              </a:rPr>
              <a:t> : ils ont été 	élaborés selon la méthode SMART 	lors de l'entretien de fonction. </a:t>
            </a:r>
          </a:p>
          <a:p>
            <a:pPr marL="0" indent="0">
              <a:buNone/>
            </a:pPr>
            <a:r>
              <a:rPr lang="fr-FR" sz="2000" dirty="0">
                <a:solidFill>
                  <a:srgbClr val="002060"/>
                </a:solidFill>
              </a:rPr>
              <a:t>	&amp; Ordre d'importance</a:t>
            </a:r>
          </a:p>
          <a:p>
            <a:pPr marL="0" indent="0">
              <a:buNone/>
            </a:pPr>
            <a:r>
              <a:rPr lang="fr-FR" sz="2000" dirty="0">
                <a:solidFill>
                  <a:srgbClr val="002060"/>
                </a:solidFill>
              </a:rPr>
              <a:t>	2. </a:t>
            </a:r>
            <a:r>
              <a:rPr lang="fr-FR" sz="2000" b="1" dirty="0">
                <a:solidFill>
                  <a:srgbClr val="002060"/>
                </a:solidFill>
              </a:rPr>
              <a:t>Attitudes</a:t>
            </a:r>
            <a:r>
              <a:rPr lang="fr-FR" sz="2000" dirty="0">
                <a:solidFill>
                  <a:srgbClr val="002060"/>
                </a:solidFill>
              </a:rPr>
              <a:t> au travail 	</a:t>
            </a:r>
          </a:p>
          <a:p>
            <a:pPr marL="0" indent="0">
              <a:buNone/>
            </a:pPr>
            <a:r>
              <a:rPr lang="fr-FR" sz="2000" dirty="0">
                <a:solidFill>
                  <a:srgbClr val="002060"/>
                </a:solidFill>
              </a:rPr>
              <a:t>	3. </a:t>
            </a:r>
            <a:r>
              <a:rPr lang="fr-FR" sz="2000" b="1" dirty="0">
                <a:solidFill>
                  <a:srgbClr val="002060"/>
                </a:solidFill>
              </a:rPr>
              <a:t>Compétences </a:t>
            </a:r>
            <a:r>
              <a:rPr lang="fr-FR" sz="2000" dirty="0">
                <a:solidFill>
                  <a:srgbClr val="002060"/>
                </a:solidFill>
              </a:rPr>
              <a:t>qui ont été 	discutées lors de l'entretien de 	fonction</a:t>
            </a:r>
          </a:p>
          <a:p>
            <a:pPr marL="0" indent="0">
              <a:buNone/>
            </a:pPr>
            <a:r>
              <a:rPr lang="fr-FR" sz="2000" dirty="0">
                <a:solidFill>
                  <a:srgbClr val="002060"/>
                </a:solidFill>
              </a:rPr>
              <a:t>	</a:t>
            </a:r>
            <a:endParaRPr lang="nl-BE" sz="2000" dirty="0">
              <a:solidFill>
                <a:srgbClr val="002060"/>
              </a:solidFill>
            </a:endParaRPr>
          </a:p>
        </p:txBody>
      </p:sp>
    </p:spTree>
    <p:extLst>
      <p:ext uri="{BB962C8B-B14F-4D97-AF65-F5344CB8AC3E}">
        <p14:creationId xmlns:p14="http://schemas.microsoft.com/office/powerpoint/2010/main" val="417647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A6F8666-CABA-48F8-9F06-16BCF56D44B7}"/>
              </a:ext>
            </a:extLst>
          </p:cNvPr>
          <p:cNvSpPr>
            <a:spLocks noGrp="1"/>
          </p:cNvSpPr>
          <p:nvPr>
            <p:ph type="title"/>
          </p:nvPr>
        </p:nvSpPr>
        <p:spPr>
          <a:xfrm>
            <a:off x="1137034" y="609597"/>
            <a:ext cx="10297990" cy="1330841"/>
          </a:xfrm>
        </p:spPr>
        <p:txBody>
          <a:bodyPr>
            <a:normAutofit fontScale="90000"/>
          </a:bodyPr>
          <a:lstStyle/>
          <a:p>
            <a:pPr algn="ctr"/>
            <a:r>
              <a:rPr lang="nl-BE" dirty="0" err="1"/>
              <a:t>L'entretien</a:t>
            </a:r>
            <a:r>
              <a:rPr lang="nl-BE" dirty="0"/>
              <a:t> </a:t>
            </a:r>
            <a:r>
              <a:rPr lang="nl-BE" dirty="0" err="1"/>
              <a:t>d'évaluation</a:t>
            </a:r>
            <a:r>
              <a:rPr lang="nl-BE" dirty="0"/>
              <a:t> : </a:t>
            </a:r>
            <a:r>
              <a:rPr lang="nl-BE" dirty="0" err="1"/>
              <a:t>éléments</a:t>
            </a:r>
            <a:r>
              <a:rPr lang="nl-BE" dirty="0"/>
              <a:t> </a:t>
            </a:r>
            <a:r>
              <a:rPr lang="nl-BE" dirty="0" err="1"/>
              <a:t>clés</a:t>
            </a:r>
            <a:r>
              <a:rPr lang="nl-BE" dirty="0"/>
              <a:t> </a:t>
            </a:r>
            <a:br>
              <a:rPr lang="nl-BE" dirty="0"/>
            </a:br>
            <a:r>
              <a:rPr lang="nl-BE" dirty="0">
                <a:solidFill>
                  <a:srgbClr val="002060"/>
                </a:solidFill>
              </a:rPr>
              <a:t>Het evaluatiegesprek: belangrijkste elementen  </a:t>
            </a:r>
          </a:p>
        </p:txBody>
      </p:sp>
      <p:sp>
        <p:nvSpPr>
          <p:cNvPr id="3" name="Tijdelijke aanduiding voor inhoud 2">
            <a:extLst>
              <a:ext uri="{FF2B5EF4-FFF2-40B4-BE49-F238E27FC236}">
                <a16:creationId xmlns:a16="http://schemas.microsoft.com/office/drawing/2014/main" id="{7E1A2C2D-7F0F-4CBF-AB9C-6C0DA5FFB06D}"/>
              </a:ext>
            </a:extLst>
          </p:cNvPr>
          <p:cNvSpPr>
            <a:spLocks noGrp="1"/>
          </p:cNvSpPr>
          <p:nvPr>
            <p:ph idx="1"/>
          </p:nvPr>
        </p:nvSpPr>
        <p:spPr>
          <a:xfrm>
            <a:off x="1137033" y="2198362"/>
            <a:ext cx="4841735" cy="4157988"/>
          </a:xfrm>
        </p:spPr>
        <p:txBody>
          <a:bodyPr>
            <a:normAutofit lnSpcReduction="10000"/>
          </a:bodyPr>
          <a:lstStyle/>
          <a:p>
            <a:r>
              <a:rPr lang="fr-FR" sz="2000" dirty="0">
                <a:solidFill>
                  <a:srgbClr val="002060"/>
                </a:solidFill>
              </a:rPr>
              <a:t>Sur la base des éléments convenus lors de l'entretien de fonction et de l’entretien intermédiaire</a:t>
            </a:r>
          </a:p>
          <a:p>
            <a:r>
              <a:rPr lang="fr-FR" sz="2000" dirty="0">
                <a:solidFill>
                  <a:srgbClr val="002060"/>
                </a:solidFill>
              </a:rPr>
              <a:t>L'évaluateur remet un rapport d'évaluation, signé, à l'évalué avec la mention :</a:t>
            </a:r>
            <a:br>
              <a:rPr lang="fr-FR" sz="2000" dirty="0">
                <a:solidFill>
                  <a:srgbClr val="002060"/>
                </a:solidFill>
              </a:rPr>
            </a:br>
            <a:r>
              <a:rPr lang="fr-FR" sz="2000" dirty="0">
                <a:solidFill>
                  <a:srgbClr val="002060"/>
                </a:solidFill>
              </a:rPr>
              <a:t>- favorable: cycle de 2 ans recommence</a:t>
            </a:r>
            <a:br>
              <a:rPr lang="fr-FR" sz="2000" dirty="0">
                <a:solidFill>
                  <a:srgbClr val="002060"/>
                </a:solidFill>
              </a:rPr>
            </a:br>
            <a:r>
              <a:rPr lang="fr-FR" sz="2000" dirty="0">
                <a:solidFill>
                  <a:srgbClr val="002060"/>
                </a:solidFill>
              </a:rPr>
              <a:t>- avec réserve: cycle de 6 mois commence</a:t>
            </a:r>
            <a:br>
              <a:rPr lang="fr-FR" sz="2000" dirty="0">
                <a:solidFill>
                  <a:srgbClr val="002060"/>
                </a:solidFill>
              </a:rPr>
            </a:br>
            <a:r>
              <a:rPr lang="fr-FR" sz="2000" dirty="0">
                <a:solidFill>
                  <a:srgbClr val="002060"/>
                </a:solidFill>
              </a:rPr>
              <a:t>- insuffisant: cycle de 6 mois commence</a:t>
            </a:r>
          </a:p>
          <a:p>
            <a:r>
              <a:rPr lang="fr-FR" sz="2000" dirty="0">
                <a:solidFill>
                  <a:srgbClr val="002060"/>
                </a:solidFill>
              </a:rPr>
              <a:t>Cette déclaration doit être motivée par des </a:t>
            </a:r>
            <a:r>
              <a:rPr lang="fr-FR" sz="2000" b="1" dirty="0">
                <a:solidFill>
                  <a:srgbClr val="002060"/>
                </a:solidFill>
              </a:rPr>
              <a:t>faits et constatations objectifs, perceptibles et rationnels</a:t>
            </a:r>
            <a:r>
              <a:rPr lang="fr-FR" sz="2000" dirty="0">
                <a:solidFill>
                  <a:srgbClr val="002060"/>
                </a:solidFill>
              </a:rPr>
              <a:t> </a:t>
            </a:r>
          </a:p>
          <a:p>
            <a:r>
              <a:rPr lang="fr-FR" sz="2000" dirty="0">
                <a:solidFill>
                  <a:srgbClr val="002060"/>
                </a:solidFill>
              </a:rPr>
              <a:t>L'entretien d'évaluation a lieu 2 ans ou 6 mois après l'entretien de fonction</a:t>
            </a:r>
          </a:p>
        </p:txBody>
      </p:sp>
      <p:pic>
        <p:nvPicPr>
          <p:cNvPr id="5" name="Afbeelding 4">
            <a:extLst>
              <a:ext uri="{FF2B5EF4-FFF2-40B4-BE49-F238E27FC236}">
                <a16:creationId xmlns:a16="http://schemas.microsoft.com/office/drawing/2014/main" id="{60CC86B4-00EF-490A-8063-4DBF81ADF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175" y="0"/>
            <a:ext cx="1225825" cy="665010"/>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jdelijke aanduiding voor dianummer 3">
            <a:extLst>
              <a:ext uri="{FF2B5EF4-FFF2-40B4-BE49-F238E27FC236}">
                <a16:creationId xmlns:a16="http://schemas.microsoft.com/office/drawing/2014/main" id="{BCC07388-B60D-47E6-AC42-8BC52DF967F2}"/>
              </a:ext>
            </a:extLst>
          </p:cNvPr>
          <p:cNvSpPr>
            <a:spLocks noGrp="1"/>
          </p:cNvSpPr>
          <p:nvPr>
            <p:ph type="sldNum" sz="quarter" idx="12"/>
          </p:nvPr>
        </p:nvSpPr>
        <p:spPr>
          <a:xfrm>
            <a:off x="8610600" y="6356350"/>
            <a:ext cx="2743200" cy="365125"/>
          </a:xfrm>
        </p:spPr>
        <p:txBody>
          <a:bodyPr>
            <a:normAutofit/>
          </a:bodyPr>
          <a:lstStyle/>
          <a:p>
            <a:pPr>
              <a:spcAft>
                <a:spcPts val="600"/>
              </a:spcAft>
            </a:pPr>
            <a:fld id="{CFE33D6A-3007-477E-8C59-09C3FD9C2A63}" type="slidenum">
              <a:rPr lang="nl-BE" sz="1000" smtClean="0"/>
              <a:t>15</a:t>
            </a:fld>
            <a:endParaRPr lang="nl-BE" sz="1000" dirty="0"/>
          </a:p>
        </p:txBody>
      </p:sp>
      <p:sp>
        <p:nvSpPr>
          <p:cNvPr id="9" name="Tijdelijke aanduiding voor inhoud 2">
            <a:extLst>
              <a:ext uri="{FF2B5EF4-FFF2-40B4-BE49-F238E27FC236}">
                <a16:creationId xmlns:a16="http://schemas.microsoft.com/office/drawing/2014/main" id="{D14B096E-3AE5-47FB-AC09-0AD6B8F754D3}"/>
              </a:ext>
            </a:extLst>
          </p:cNvPr>
          <p:cNvSpPr txBox="1">
            <a:spLocks/>
          </p:cNvSpPr>
          <p:nvPr/>
        </p:nvSpPr>
        <p:spPr>
          <a:xfrm>
            <a:off x="6298159" y="2198362"/>
            <a:ext cx="4668016" cy="41579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000" dirty="0"/>
              <a:t>Op basis van de elementen afgesproken tijdens het functiegesprek en intermediaire gesprek</a:t>
            </a:r>
          </a:p>
          <a:p>
            <a:r>
              <a:rPr lang="nl-BE" sz="2000" dirty="0"/>
              <a:t>Zal de evaluator een evaluatieverslag, ondertekend, geven aan de geëvalueerde, met de melding :</a:t>
            </a:r>
            <a:br>
              <a:rPr lang="nl-BE" sz="2000" dirty="0"/>
            </a:br>
            <a:r>
              <a:rPr lang="nl-BE" sz="2000" dirty="0"/>
              <a:t>- gunstig: cyclus van 2 jaar herbegint</a:t>
            </a:r>
            <a:br>
              <a:rPr lang="nl-BE" sz="2000" dirty="0"/>
            </a:br>
            <a:r>
              <a:rPr lang="nl-BE" sz="2000" dirty="0"/>
              <a:t>- met voorbehoud: cyclus van 6 maanden </a:t>
            </a:r>
            <a:br>
              <a:rPr lang="nl-BE" sz="2000" dirty="0"/>
            </a:br>
            <a:r>
              <a:rPr lang="nl-BE" sz="2000" dirty="0"/>
              <a:t>- onvoldoende: cyclus van 6 maanden</a:t>
            </a:r>
            <a:br>
              <a:rPr lang="nl-BE" sz="2000" dirty="0"/>
            </a:br>
            <a:endParaRPr lang="nl-BE" sz="2000" dirty="0"/>
          </a:p>
          <a:p>
            <a:r>
              <a:rPr lang="nl-BE" sz="2000" dirty="0"/>
              <a:t>Deze vermelding moet verplicht gemotiveerd worden aan de hand van </a:t>
            </a:r>
            <a:r>
              <a:rPr lang="nl-BE" sz="2000" b="1" dirty="0"/>
              <a:t>objectieve, waarneembare en rationele feiten en vaststellingen </a:t>
            </a:r>
          </a:p>
          <a:p>
            <a:r>
              <a:rPr lang="nl-BE" sz="2000" dirty="0"/>
              <a:t>Het evaluatiegesprek vindt 2 jaar of 6 maanden na het functiegesprek plaats </a:t>
            </a:r>
          </a:p>
          <a:p>
            <a:pPr marL="0" indent="0">
              <a:buFont typeface="Arial" panose="020B0604020202020204" pitchFamily="34" charset="0"/>
              <a:buNone/>
            </a:pPr>
            <a:endParaRPr lang="nl-BE" sz="2000" dirty="0"/>
          </a:p>
          <a:p>
            <a:pPr marL="0" indent="0">
              <a:buFont typeface="Arial" panose="020B0604020202020204" pitchFamily="34" charset="0"/>
              <a:buNone/>
            </a:pPr>
            <a:endParaRPr lang="nl-BE" sz="2000" dirty="0"/>
          </a:p>
        </p:txBody>
      </p:sp>
    </p:spTree>
    <p:extLst>
      <p:ext uri="{BB962C8B-B14F-4D97-AF65-F5344CB8AC3E}">
        <p14:creationId xmlns:p14="http://schemas.microsoft.com/office/powerpoint/2010/main" val="226706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6F8666-CABA-48F8-9F06-16BCF56D44B7}"/>
              </a:ext>
            </a:extLst>
          </p:cNvPr>
          <p:cNvSpPr>
            <a:spLocks noGrp="1"/>
          </p:cNvSpPr>
          <p:nvPr>
            <p:ph type="title"/>
          </p:nvPr>
        </p:nvSpPr>
        <p:spPr>
          <a:xfrm>
            <a:off x="965199" y="851517"/>
            <a:ext cx="5130795" cy="1461778"/>
          </a:xfrm>
        </p:spPr>
        <p:txBody>
          <a:bodyPr>
            <a:normAutofit/>
          </a:bodyPr>
          <a:lstStyle/>
          <a:p>
            <a:r>
              <a:rPr lang="nl-BE" sz="4000" dirty="0"/>
              <a:t>“Onder voorbehoud” of “Onvoldoende”</a:t>
            </a:r>
          </a:p>
        </p:txBody>
      </p:sp>
      <p:sp>
        <p:nvSpPr>
          <p:cNvPr id="3" name="Tijdelijke aanduiding voor inhoud 2">
            <a:extLst>
              <a:ext uri="{FF2B5EF4-FFF2-40B4-BE49-F238E27FC236}">
                <a16:creationId xmlns:a16="http://schemas.microsoft.com/office/drawing/2014/main" id="{7E1A2C2D-7F0F-4CBF-AB9C-6C0DA5FFB06D}"/>
              </a:ext>
            </a:extLst>
          </p:cNvPr>
          <p:cNvSpPr>
            <a:spLocks noGrp="1"/>
          </p:cNvSpPr>
          <p:nvPr>
            <p:ph idx="1"/>
          </p:nvPr>
        </p:nvSpPr>
        <p:spPr>
          <a:xfrm>
            <a:off x="965200" y="2470248"/>
            <a:ext cx="4048344" cy="3536236"/>
          </a:xfrm>
        </p:spPr>
        <p:txBody>
          <a:bodyPr>
            <a:noAutofit/>
          </a:bodyPr>
          <a:lstStyle/>
          <a:p>
            <a:r>
              <a:rPr lang="nl-BE" sz="1400" dirty="0"/>
              <a:t>Je hebt “Onder voorbehoud” of “Onvoldoende” gekregen op het verslag van het evaluatiegesprek van je eerste evaluatiecyclus</a:t>
            </a:r>
          </a:p>
          <a:p>
            <a:r>
              <a:rPr lang="nl-BE" sz="1400" dirty="0"/>
              <a:t>De tweede evaluatiecyclus begint opnieuw met het functiegesprek van de tweede evaluatiecyclus met een duur van 6 maanden</a:t>
            </a:r>
          </a:p>
          <a:p>
            <a:r>
              <a:rPr lang="nl-BE" sz="1400" dirty="0"/>
              <a:t>3 maanden na dit tweede functiegesprek zal een </a:t>
            </a:r>
            <a:r>
              <a:rPr lang="nl-BE" sz="1400" b="1" u="sng" dirty="0"/>
              <a:t>tussentijds</a:t>
            </a:r>
            <a:r>
              <a:rPr lang="nl-BE" sz="1400" dirty="0"/>
              <a:t> </a:t>
            </a:r>
            <a:r>
              <a:rPr lang="nl-BE" sz="1400" b="1" dirty="0"/>
              <a:t>gesprek</a:t>
            </a:r>
            <a:r>
              <a:rPr lang="nl-BE" sz="1400" dirty="0"/>
              <a:t> al moeten plaatsvinden </a:t>
            </a:r>
          </a:p>
          <a:p>
            <a:r>
              <a:rPr lang="nl-BE" sz="1400" dirty="0"/>
              <a:t>6 maanden na het tweede functiegesprek komt </a:t>
            </a:r>
            <a:r>
              <a:rPr lang="nl-BE" sz="1400" b="1" dirty="0"/>
              <a:t>het evaluatiegesprek </a:t>
            </a:r>
            <a:r>
              <a:rPr lang="nl-BE" sz="1400" dirty="0"/>
              <a:t>en is de cyclus af</a:t>
            </a:r>
          </a:p>
          <a:p>
            <a:pPr marL="0" indent="0">
              <a:buNone/>
            </a:pPr>
            <a:endParaRPr lang="nl-BE" sz="1400" dirty="0"/>
          </a:p>
          <a:p>
            <a:pPr marL="0" indent="0">
              <a:buNone/>
            </a:pPr>
            <a:endParaRPr lang="nl-BE" sz="1400" dirty="0"/>
          </a:p>
          <a:p>
            <a:pPr marL="0" indent="0">
              <a:buNone/>
            </a:pPr>
            <a:r>
              <a:rPr lang="nl-BE" sz="1400" dirty="0"/>
              <a:t>*In geval van een meningsverschil heeft de geëvalueerde 20 dagen de tijd om beroep in te dienen per aangetekend schrijven aan de Gewestelijke Kamer van Beroep. </a:t>
            </a:r>
          </a:p>
          <a:p>
            <a:endParaRPr lang="nl-BE" sz="1400" dirty="0"/>
          </a:p>
          <a:p>
            <a:endParaRPr lang="nl-BE" sz="1400" dirty="0"/>
          </a:p>
        </p:txBody>
      </p:sp>
      <p:sp>
        <p:nvSpPr>
          <p:cNvPr id="23" name="Freeform: Shape 2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Tijdelijke aanduiding voor inhoud 5" descr="Waarschuwing">
            <a:extLst>
              <a:ext uri="{FF2B5EF4-FFF2-40B4-BE49-F238E27FC236}">
                <a16:creationId xmlns:a16="http://schemas.microsoft.com/office/drawing/2014/main" id="{178E92D3-618B-4E29-B9F7-E975472625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50" y="76867"/>
            <a:ext cx="774649" cy="774649"/>
          </a:xfrm>
          <a:prstGeom prst="rect">
            <a:avLst/>
          </a:prstGeom>
        </p:spPr>
      </p:pic>
      <p:sp>
        <p:nvSpPr>
          <p:cNvPr id="4" name="Tijdelijke aanduiding voor dianummer 3">
            <a:extLst>
              <a:ext uri="{FF2B5EF4-FFF2-40B4-BE49-F238E27FC236}">
                <a16:creationId xmlns:a16="http://schemas.microsoft.com/office/drawing/2014/main" id="{BCC07388-B60D-47E6-AC42-8BC52DF967F2}"/>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CFE33D6A-3007-477E-8C59-09C3FD9C2A63}" type="slidenum">
              <a:rPr lang="nl-BE">
                <a:solidFill>
                  <a:schemeClr val="bg1"/>
                </a:solidFill>
              </a:rPr>
              <a:pPr algn="ctr">
                <a:spcAft>
                  <a:spcPts val="600"/>
                </a:spcAft>
              </a:pPr>
              <a:t>16</a:t>
            </a:fld>
            <a:endParaRPr lang="nl-BE">
              <a:solidFill>
                <a:schemeClr val="bg1"/>
              </a:solidFill>
            </a:endParaRPr>
          </a:p>
        </p:txBody>
      </p:sp>
      <p:pic>
        <p:nvPicPr>
          <p:cNvPr id="5" name="Afbeelding 4">
            <a:extLst>
              <a:ext uri="{FF2B5EF4-FFF2-40B4-BE49-F238E27FC236}">
                <a16:creationId xmlns:a16="http://schemas.microsoft.com/office/drawing/2014/main" id="{60CC86B4-00EF-490A-8063-4DBF81ADF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6175" y="0"/>
            <a:ext cx="1225825" cy="665010"/>
          </a:xfrm>
          <a:prstGeom prst="rect">
            <a:avLst/>
          </a:prstGeom>
        </p:spPr>
      </p:pic>
      <p:sp>
        <p:nvSpPr>
          <p:cNvPr id="10" name="Titel 1">
            <a:extLst>
              <a:ext uri="{FF2B5EF4-FFF2-40B4-BE49-F238E27FC236}">
                <a16:creationId xmlns:a16="http://schemas.microsoft.com/office/drawing/2014/main" id="{6BF6907B-95E8-4188-A424-CA2D1716F318}"/>
              </a:ext>
            </a:extLst>
          </p:cNvPr>
          <p:cNvSpPr txBox="1">
            <a:spLocks/>
          </p:cNvSpPr>
          <p:nvPr/>
        </p:nvSpPr>
        <p:spPr>
          <a:xfrm>
            <a:off x="6330187" y="851517"/>
            <a:ext cx="5130795" cy="1461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4000" dirty="0">
                <a:solidFill>
                  <a:srgbClr val="002060"/>
                </a:solidFill>
              </a:rPr>
              <a:t>“</a:t>
            </a:r>
            <a:r>
              <a:rPr lang="nl-BE" sz="4000" dirty="0" err="1">
                <a:solidFill>
                  <a:srgbClr val="002060"/>
                </a:solidFill>
              </a:rPr>
              <a:t>Avec</a:t>
            </a:r>
            <a:r>
              <a:rPr lang="nl-BE" sz="4000" dirty="0">
                <a:solidFill>
                  <a:srgbClr val="002060"/>
                </a:solidFill>
              </a:rPr>
              <a:t> réserve” </a:t>
            </a:r>
            <a:r>
              <a:rPr lang="nl-BE" sz="4000" dirty="0" err="1">
                <a:solidFill>
                  <a:srgbClr val="002060"/>
                </a:solidFill>
              </a:rPr>
              <a:t>ou</a:t>
            </a:r>
            <a:r>
              <a:rPr lang="nl-BE" sz="4000" dirty="0">
                <a:solidFill>
                  <a:srgbClr val="002060"/>
                </a:solidFill>
              </a:rPr>
              <a:t> “</a:t>
            </a:r>
            <a:r>
              <a:rPr lang="nl-BE" sz="4000" dirty="0" err="1">
                <a:solidFill>
                  <a:srgbClr val="002060"/>
                </a:solidFill>
              </a:rPr>
              <a:t>Insuffisant</a:t>
            </a:r>
            <a:r>
              <a:rPr lang="nl-BE" sz="4000" dirty="0">
                <a:solidFill>
                  <a:srgbClr val="002060"/>
                </a:solidFill>
              </a:rPr>
              <a:t>”</a:t>
            </a:r>
          </a:p>
        </p:txBody>
      </p:sp>
      <p:sp>
        <p:nvSpPr>
          <p:cNvPr id="11" name="Tijdelijke aanduiding voor inhoud 2">
            <a:extLst>
              <a:ext uri="{FF2B5EF4-FFF2-40B4-BE49-F238E27FC236}">
                <a16:creationId xmlns:a16="http://schemas.microsoft.com/office/drawing/2014/main" id="{95BEB3CC-1674-4F42-BA6C-3F408CD76815}"/>
              </a:ext>
            </a:extLst>
          </p:cNvPr>
          <p:cNvSpPr txBox="1">
            <a:spLocks/>
          </p:cNvSpPr>
          <p:nvPr/>
        </p:nvSpPr>
        <p:spPr>
          <a:xfrm>
            <a:off x="6108257" y="2391772"/>
            <a:ext cx="4048344" cy="3536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rgbClr val="002060"/>
                </a:solidFill>
              </a:rPr>
              <a:t>Vous avez reçu la mention "Avec réserve" ou "Insatisfaisant" sur le rapport de l'entretien d'évaluation de votre premier cycle d'évaluation</a:t>
            </a:r>
          </a:p>
          <a:p>
            <a:r>
              <a:rPr lang="fr-FR" sz="1400" dirty="0">
                <a:solidFill>
                  <a:srgbClr val="002060"/>
                </a:solidFill>
              </a:rPr>
              <a:t>Le deuxième cycle d'évaluation recommence avec l'entretien de fonction du deuxième cycle d'évaluation d’une durée de 6 mois</a:t>
            </a:r>
          </a:p>
          <a:p>
            <a:r>
              <a:rPr lang="fr-FR" sz="1400" dirty="0">
                <a:solidFill>
                  <a:srgbClr val="002060"/>
                </a:solidFill>
              </a:rPr>
              <a:t>3 mois après ce deuxième entretien de fonction, </a:t>
            </a:r>
            <a:r>
              <a:rPr lang="fr-FR" sz="1400" b="1" dirty="0">
                <a:solidFill>
                  <a:srgbClr val="002060"/>
                </a:solidFill>
              </a:rPr>
              <a:t>un entretien </a:t>
            </a:r>
            <a:r>
              <a:rPr lang="fr-FR" sz="1400" b="1" u="sng" dirty="0">
                <a:solidFill>
                  <a:srgbClr val="002060"/>
                </a:solidFill>
              </a:rPr>
              <a:t>intermédiaire</a:t>
            </a:r>
            <a:r>
              <a:rPr lang="fr-FR" sz="1400" b="1" dirty="0">
                <a:solidFill>
                  <a:srgbClr val="002060"/>
                </a:solidFill>
              </a:rPr>
              <a:t> </a:t>
            </a:r>
            <a:r>
              <a:rPr lang="fr-FR" sz="1400" dirty="0">
                <a:solidFill>
                  <a:srgbClr val="002060"/>
                </a:solidFill>
              </a:rPr>
              <a:t>doit déjà avoir lieu </a:t>
            </a:r>
          </a:p>
          <a:p>
            <a:r>
              <a:rPr lang="fr-FR" sz="1400" dirty="0">
                <a:solidFill>
                  <a:srgbClr val="002060"/>
                </a:solidFill>
              </a:rPr>
              <a:t>6 mois après le deuxième entretien de fonction, </a:t>
            </a:r>
            <a:r>
              <a:rPr lang="fr-FR" sz="1400" b="1" dirty="0">
                <a:solidFill>
                  <a:srgbClr val="002060"/>
                </a:solidFill>
              </a:rPr>
              <a:t>l'entretien d'évaluation </a:t>
            </a:r>
            <a:r>
              <a:rPr lang="fr-FR" sz="1400" dirty="0">
                <a:solidFill>
                  <a:srgbClr val="002060"/>
                </a:solidFill>
              </a:rPr>
              <a:t>aura lieu et le cycle sera terminé</a:t>
            </a:r>
          </a:p>
          <a:p>
            <a:endParaRPr lang="nl-BE" sz="1400" dirty="0">
              <a:solidFill>
                <a:srgbClr val="002060"/>
              </a:solidFill>
            </a:endParaRPr>
          </a:p>
          <a:p>
            <a:pPr marL="0" indent="0">
              <a:buNone/>
            </a:pPr>
            <a:r>
              <a:rPr lang="nl-BE" sz="1400" dirty="0">
                <a:solidFill>
                  <a:srgbClr val="002060"/>
                </a:solidFill>
              </a:rPr>
              <a:t>*</a:t>
            </a:r>
            <a:r>
              <a:rPr lang="fr-FR" sz="1400" dirty="0">
                <a:solidFill>
                  <a:srgbClr val="002060"/>
                </a:solidFill>
              </a:rPr>
              <a:t>En cas de désaccord, l'évalué dispose de 20 jours pour introduire un recours par lettre recommandée auprès de la Chambre régionale de recours. </a:t>
            </a:r>
            <a:endParaRPr lang="nl-BE" sz="1400" dirty="0">
              <a:solidFill>
                <a:srgbClr val="002060"/>
              </a:solidFill>
            </a:endParaRPr>
          </a:p>
          <a:p>
            <a:pPr marL="0" indent="0">
              <a:buNone/>
            </a:pPr>
            <a:endParaRPr lang="nl-BE" sz="1400" dirty="0">
              <a:solidFill>
                <a:srgbClr val="002060"/>
              </a:solidFill>
            </a:endParaRPr>
          </a:p>
        </p:txBody>
      </p:sp>
    </p:spTree>
    <p:extLst>
      <p:ext uri="{BB962C8B-B14F-4D97-AF65-F5344CB8AC3E}">
        <p14:creationId xmlns:p14="http://schemas.microsoft.com/office/powerpoint/2010/main" val="117309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F8666-CABA-48F8-9F06-16BCF56D44B7}"/>
              </a:ext>
            </a:extLst>
          </p:cNvPr>
          <p:cNvSpPr>
            <a:spLocks noGrp="1"/>
          </p:cNvSpPr>
          <p:nvPr>
            <p:ph type="title"/>
          </p:nvPr>
        </p:nvSpPr>
        <p:spPr>
          <a:xfrm>
            <a:off x="1136427" y="627564"/>
            <a:ext cx="7876943" cy="1325563"/>
          </a:xfrm>
        </p:spPr>
        <p:txBody>
          <a:bodyPr>
            <a:normAutofit fontScale="90000"/>
          </a:bodyPr>
          <a:lstStyle/>
          <a:p>
            <a:r>
              <a:rPr lang="nl-BE" dirty="0"/>
              <a:t>Verslag van het evaluatiegesprek</a:t>
            </a:r>
            <a:br>
              <a:rPr lang="nl-BE" dirty="0"/>
            </a:br>
            <a:r>
              <a:rPr lang="nl-BE" dirty="0">
                <a:solidFill>
                  <a:srgbClr val="002060"/>
                </a:solidFill>
              </a:rPr>
              <a:t>Rapport de </a:t>
            </a:r>
            <a:r>
              <a:rPr lang="nl-BE" dirty="0" err="1">
                <a:solidFill>
                  <a:srgbClr val="002060"/>
                </a:solidFill>
              </a:rPr>
              <a:t>l'entretien</a:t>
            </a:r>
            <a:r>
              <a:rPr lang="nl-BE" dirty="0">
                <a:solidFill>
                  <a:srgbClr val="002060"/>
                </a:solidFill>
              </a:rPr>
              <a:t> </a:t>
            </a:r>
            <a:r>
              <a:rPr lang="nl-BE" dirty="0" err="1">
                <a:solidFill>
                  <a:srgbClr val="002060"/>
                </a:solidFill>
              </a:rPr>
              <a:t>d'évaluation</a:t>
            </a:r>
            <a:r>
              <a:rPr lang="nl-BE" dirty="0">
                <a:solidFill>
                  <a:srgbClr val="002060"/>
                </a:solidFill>
              </a:rPr>
              <a:t>  </a:t>
            </a:r>
          </a:p>
        </p:txBody>
      </p:sp>
      <p:sp>
        <p:nvSpPr>
          <p:cNvPr id="3" name="Tijdelijke aanduiding voor inhoud 2">
            <a:extLst>
              <a:ext uri="{FF2B5EF4-FFF2-40B4-BE49-F238E27FC236}">
                <a16:creationId xmlns:a16="http://schemas.microsoft.com/office/drawing/2014/main" id="{7E1A2C2D-7F0F-4CBF-AB9C-6C0DA5FFB06D}"/>
              </a:ext>
            </a:extLst>
          </p:cNvPr>
          <p:cNvSpPr>
            <a:spLocks noGrp="1"/>
          </p:cNvSpPr>
          <p:nvPr>
            <p:ph idx="1"/>
          </p:nvPr>
        </p:nvSpPr>
        <p:spPr>
          <a:xfrm>
            <a:off x="1136429" y="2278174"/>
            <a:ext cx="2881389" cy="3143572"/>
          </a:xfrm>
        </p:spPr>
        <p:txBody>
          <a:bodyPr anchor="ctr">
            <a:normAutofit fontScale="85000" lnSpcReduction="20000"/>
          </a:bodyPr>
          <a:lstStyle/>
          <a:p>
            <a:r>
              <a:rPr lang="nl-BE" sz="2400" dirty="0"/>
              <a:t>Binnen de termijn van 15 dagen bezorgd de evaluator dit tot bij de geëvalueerde</a:t>
            </a:r>
          </a:p>
          <a:p>
            <a:r>
              <a:rPr lang="nl-BE" sz="2400" dirty="0"/>
              <a:t>De geëvalueerde heeft 15 dagen om te reageren of om te ondertekenen zonder handtekening </a:t>
            </a:r>
          </a:p>
          <a:p>
            <a:r>
              <a:rPr lang="nl-BE" sz="2400" dirty="0"/>
              <a:t>30 dagen na het evaluatiegesprek wordt dit afgesloten met het verslag </a:t>
            </a:r>
          </a:p>
        </p:txBody>
      </p:sp>
      <p:sp>
        <p:nvSpPr>
          <p:cNvPr id="31" name="Rectangle 3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Tijdelijke aanduiding voor inhoud 5" descr="Waarschuwing">
            <a:extLst>
              <a:ext uri="{FF2B5EF4-FFF2-40B4-BE49-F238E27FC236}">
                <a16:creationId xmlns:a16="http://schemas.microsoft.com/office/drawing/2014/main" id="{73FAAD75-4A7F-4CFC-B658-73A122B24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4" name="Tijdelijke aanduiding voor dianummer 3">
            <a:extLst>
              <a:ext uri="{FF2B5EF4-FFF2-40B4-BE49-F238E27FC236}">
                <a16:creationId xmlns:a16="http://schemas.microsoft.com/office/drawing/2014/main" id="{BCC07388-B60D-47E6-AC42-8BC52DF967F2}"/>
              </a:ext>
            </a:extLst>
          </p:cNvPr>
          <p:cNvSpPr>
            <a:spLocks noGrp="1"/>
          </p:cNvSpPr>
          <p:nvPr>
            <p:ph type="sldNum" sz="quarter" idx="12"/>
          </p:nvPr>
        </p:nvSpPr>
        <p:spPr>
          <a:xfrm>
            <a:off x="10341428" y="6356350"/>
            <a:ext cx="1012371" cy="365125"/>
          </a:xfrm>
        </p:spPr>
        <p:txBody>
          <a:bodyPr>
            <a:normAutofit/>
          </a:bodyPr>
          <a:lstStyle/>
          <a:p>
            <a:pPr>
              <a:spcAft>
                <a:spcPts val="600"/>
              </a:spcAft>
            </a:pPr>
            <a:fld id="{CFE33D6A-3007-477E-8C59-09C3FD9C2A63}" type="slidenum">
              <a:rPr lang="nl-BE">
                <a:solidFill>
                  <a:srgbClr val="FFFFFF"/>
                </a:solidFill>
              </a:rPr>
              <a:pPr>
                <a:spcAft>
                  <a:spcPts val="600"/>
                </a:spcAft>
              </a:pPr>
              <a:t>17</a:t>
            </a:fld>
            <a:endParaRPr lang="nl-BE">
              <a:solidFill>
                <a:srgbClr val="FFFFFF"/>
              </a:solidFill>
            </a:endParaRPr>
          </a:p>
        </p:txBody>
      </p:sp>
      <p:pic>
        <p:nvPicPr>
          <p:cNvPr id="5" name="Afbeelding 4">
            <a:extLst>
              <a:ext uri="{FF2B5EF4-FFF2-40B4-BE49-F238E27FC236}">
                <a16:creationId xmlns:a16="http://schemas.microsoft.com/office/drawing/2014/main" id="{60CC86B4-00EF-490A-8063-4DBF81ADF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6175" y="-2"/>
            <a:ext cx="1225825" cy="665010"/>
          </a:xfrm>
          <a:prstGeom prst="rect">
            <a:avLst/>
          </a:prstGeom>
        </p:spPr>
      </p:pic>
      <p:sp>
        <p:nvSpPr>
          <p:cNvPr id="9" name="Tijdelijke aanduiding voor inhoud 2">
            <a:extLst>
              <a:ext uri="{FF2B5EF4-FFF2-40B4-BE49-F238E27FC236}">
                <a16:creationId xmlns:a16="http://schemas.microsoft.com/office/drawing/2014/main" id="{E5714533-A9E5-418A-8ADA-5C73740CB0BA}"/>
              </a:ext>
            </a:extLst>
          </p:cNvPr>
          <p:cNvSpPr txBox="1">
            <a:spLocks/>
          </p:cNvSpPr>
          <p:nvPr/>
        </p:nvSpPr>
        <p:spPr>
          <a:xfrm>
            <a:off x="5025914" y="2278174"/>
            <a:ext cx="2881389" cy="314357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rgbClr val="002060"/>
                </a:solidFill>
              </a:rPr>
              <a:t>Dans les 15 jours, l'évaluateur le remet à la personne évaluée</a:t>
            </a:r>
          </a:p>
          <a:p>
            <a:r>
              <a:rPr lang="fr-FR" sz="2000" dirty="0">
                <a:solidFill>
                  <a:srgbClr val="002060"/>
                </a:solidFill>
              </a:rPr>
              <a:t>La personne évaluée dispose de 15 jours pour réagir ou signer sans commentaires</a:t>
            </a:r>
          </a:p>
          <a:p>
            <a:r>
              <a:rPr lang="fr-FR" sz="2000" dirty="0">
                <a:solidFill>
                  <a:srgbClr val="002060"/>
                </a:solidFill>
              </a:rPr>
              <a:t>30 jours après la session d'évaluation, le rapport est clos </a:t>
            </a:r>
          </a:p>
        </p:txBody>
      </p:sp>
    </p:spTree>
    <p:extLst>
      <p:ext uri="{BB962C8B-B14F-4D97-AF65-F5344CB8AC3E}">
        <p14:creationId xmlns:p14="http://schemas.microsoft.com/office/powerpoint/2010/main" val="366397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E6BF3-820C-4431-BBDB-9A887A62B135}"/>
              </a:ext>
            </a:extLst>
          </p:cNvPr>
          <p:cNvSpPr>
            <a:spLocks noGrp="1"/>
          </p:cNvSpPr>
          <p:nvPr>
            <p:ph type="title"/>
          </p:nvPr>
        </p:nvSpPr>
        <p:spPr>
          <a:xfrm>
            <a:off x="838200" y="309707"/>
            <a:ext cx="10515600" cy="1325563"/>
          </a:xfrm>
        </p:spPr>
        <p:txBody>
          <a:bodyPr/>
          <a:lstStyle/>
          <a:p>
            <a:pPr algn="ctr"/>
            <a:r>
              <a:rPr lang="nl-BE" dirty="0">
                <a:solidFill>
                  <a:srgbClr val="002060"/>
                </a:solidFill>
              </a:rPr>
              <a:t>Zelfevaluatie</a:t>
            </a:r>
            <a:r>
              <a:rPr lang="nl-BE" dirty="0"/>
              <a:t> / Auto-</a:t>
            </a:r>
            <a:r>
              <a:rPr lang="nl-BE" dirty="0" err="1"/>
              <a:t>évaluation</a:t>
            </a:r>
            <a:endParaRPr lang="nl-BE" dirty="0"/>
          </a:p>
        </p:txBody>
      </p:sp>
      <p:sp>
        <p:nvSpPr>
          <p:cNvPr id="4" name="Tijdelijke aanduiding voor dianummer 3">
            <a:extLst>
              <a:ext uri="{FF2B5EF4-FFF2-40B4-BE49-F238E27FC236}">
                <a16:creationId xmlns:a16="http://schemas.microsoft.com/office/drawing/2014/main" id="{AC47AA39-0AA2-4E2C-99B8-705204AB3227}"/>
              </a:ext>
            </a:extLst>
          </p:cNvPr>
          <p:cNvSpPr>
            <a:spLocks noGrp="1"/>
          </p:cNvSpPr>
          <p:nvPr>
            <p:ph type="sldNum" sz="quarter" idx="12"/>
          </p:nvPr>
        </p:nvSpPr>
        <p:spPr/>
        <p:txBody>
          <a:bodyPr/>
          <a:lstStyle/>
          <a:p>
            <a:fld id="{70B9B866-B42A-4D1E-8463-84AF20CCE168}" type="slidenum">
              <a:rPr lang="nl-BE" smtClean="0"/>
              <a:t>18</a:t>
            </a:fld>
            <a:endParaRPr lang="nl-BE"/>
          </a:p>
        </p:txBody>
      </p:sp>
      <p:sp>
        <p:nvSpPr>
          <p:cNvPr id="7" name="Tijdelijke aanduiding voor inhoud 6">
            <a:extLst>
              <a:ext uri="{FF2B5EF4-FFF2-40B4-BE49-F238E27FC236}">
                <a16:creationId xmlns:a16="http://schemas.microsoft.com/office/drawing/2014/main" id="{8CEF8A70-D269-4954-8033-45198A92755D}"/>
              </a:ext>
            </a:extLst>
          </p:cNvPr>
          <p:cNvSpPr>
            <a:spLocks noGrp="1"/>
          </p:cNvSpPr>
          <p:nvPr>
            <p:ph idx="1"/>
          </p:nvPr>
        </p:nvSpPr>
        <p:spPr>
          <a:xfrm>
            <a:off x="838200" y="1825625"/>
            <a:ext cx="4925291" cy="4196484"/>
          </a:xfrm>
        </p:spPr>
        <p:txBody>
          <a:bodyPr>
            <a:normAutofit fontScale="92500"/>
          </a:bodyPr>
          <a:lstStyle/>
          <a:p>
            <a:r>
              <a:rPr lang="nl-BE" dirty="0">
                <a:solidFill>
                  <a:srgbClr val="002060"/>
                </a:solidFill>
              </a:rPr>
              <a:t>Optioneel </a:t>
            </a:r>
          </a:p>
          <a:p>
            <a:r>
              <a:rPr lang="nl-BE" dirty="0">
                <a:solidFill>
                  <a:srgbClr val="002060"/>
                </a:solidFill>
              </a:rPr>
              <a:t>Verslag in PDF vorm </a:t>
            </a:r>
          </a:p>
          <a:p>
            <a:r>
              <a:rPr lang="nl-BE" dirty="0">
                <a:solidFill>
                  <a:srgbClr val="002060"/>
                </a:solidFill>
              </a:rPr>
              <a:t>Om geldig te zijn moet dit verslag uitgevoerd en doorgegeven zijn aan de evaluator vóór het evaluatiegesprek (1 week op voorhand) </a:t>
            </a:r>
          </a:p>
          <a:p>
            <a:r>
              <a:rPr lang="nl-BE" dirty="0">
                <a:solidFill>
                  <a:srgbClr val="002060"/>
                </a:solidFill>
              </a:rPr>
              <a:t>De zelfevaluatie zal dan als basis voor het evaluatiegesprek gehanteerd worden </a:t>
            </a:r>
          </a:p>
        </p:txBody>
      </p:sp>
      <p:pic>
        <p:nvPicPr>
          <p:cNvPr id="5" name="Afbeelding 4">
            <a:extLst>
              <a:ext uri="{FF2B5EF4-FFF2-40B4-BE49-F238E27FC236}">
                <a16:creationId xmlns:a16="http://schemas.microsoft.com/office/drawing/2014/main" id="{39B31154-C624-4071-81C2-4642EACA5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175" y="16027"/>
            <a:ext cx="1225825" cy="665010"/>
          </a:xfrm>
          <a:prstGeom prst="rect">
            <a:avLst/>
          </a:prstGeom>
        </p:spPr>
      </p:pic>
      <p:sp>
        <p:nvSpPr>
          <p:cNvPr id="6" name="Tijdelijke aanduiding voor inhoud 6">
            <a:extLst>
              <a:ext uri="{FF2B5EF4-FFF2-40B4-BE49-F238E27FC236}">
                <a16:creationId xmlns:a16="http://schemas.microsoft.com/office/drawing/2014/main" id="{CC33B072-B44B-4C91-8972-4A89BEE8AE7C}"/>
              </a:ext>
            </a:extLst>
          </p:cNvPr>
          <p:cNvSpPr txBox="1">
            <a:spLocks/>
          </p:cNvSpPr>
          <p:nvPr/>
        </p:nvSpPr>
        <p:spPr>
          <a:xfrm>
            <a:off x="6428509" y="1897568"/>
            <a:ext cx="4925291" cy="41964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En option </a:t>
            </a:r>
          </a:p>
          <a:p>
            <a:r>
              <a:rPr lang="fr-FR" dirty="0"/>
              <a:t>Rapport en format PDF </a:t>
            </a:r>
          </a:p>
          <a:p>
            <a:r>
              <a:rPr lang="fr-FR" dirty="0"/>
              <a:t>Pour être valable, ce rapport doit être complété et remis à l'évaluateur avant l’entretien  d'évaluation (1 semaine à l'avance)</a:t>
            </a:r>
          </a:p>
          <a:p>
            <a:r>
              <a:rPr lang="fr-FR" dirty="0"/>
              <a:t>L'auto-évaluation servira ensuite de base à l'entretien d'évaluation. </a:t>
            </a:r>
          </a:p>
        </p:txBody>
      </p:sp>
    </p:spTree>
    <p:extLst>
      <p:ext uri="{BB962C8B-B14F-4D97-AF65-F5344CB8AC3E}">
        <p14:creationId xmlns:p14="http://schemas.microsoft.com/office/powerpoint/2010/main" val="8625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E6BF3-820C-4431-BBDB-9A887A62B135}"/>
              </a:ext>
            </a:extLst>
          </p:cNvPr>
          <p:cNvSpPr>
            <a:spLocks noGrp="1"/>
          </p:cNvSpPr>
          <p:nvPr>
            <p:ph type="title"/>
          </p:nvPr>
        </p:nvSpPr>
        <p:spPr>
          <a:xfrm>
            <a:off x="838200" y="309707"/>
            <a:ext cx="10515600" cy="1325563"/>
          </a:xfrm>
        </p:spPr>
        <p:txBody>
          <a:bodyPr/>
          <a:lstStyle/>
          <a:p>
            <a:pPr algn="ctr"/>
            <a:r>
              <a:rPr lang="nl-BE" dirty="0">
                <a:solidFill>
                  <a:srgbClr val="002060"/>
                </a:solidFill>
              </a:rPr>
              <a:t>Vragen ? </a:t>
            </a:r>
            <a:r>
              <a:rPr lang="nl-BE" dirty="0"/>
              <a:t> / Q</a:t>
            </a:r>
            <a:r>
              <a:rPr lang="nl-BE"/>
              <a:t>uestions</a:t>
            </a:r>
            <a:r>
              <a:rPr lang="nl-BE" dirty="0"/>
              <a:t> ?</a:t>
            </a:r>
          </a:p>
        </p:txBody>
      </p:sp>
      <p:sp>
        <p:nvSpPr>
          <p:cNvPr id="4" name="Tijdelijke aanduiding voor dianummer 3">
            <a:extLst>
              <a:ext uri="{FF2B5EF4-FFF2-40B4-BE49-F238E27FC236}">
                <a16:creationId xmlns:a16="http://schemas.microsoft.com/office/drawing/2014/main" id="{AC47AA39-0AA2-4E2C-99B8-705204AB3227}"/>
              </a:ext>
            </a:extLst>
          </p:cNvPr>
          <p:cNvSpPr>
            <a:spLocks noGrp="1"/>
          </p:cNvSpPr>
          <p:nvPr>
            <p:ph type="sldNum" sz="quarter" idx="12"/>
          </p:nvPr>
        </p:nvSpPr>
        <p:spPr/>
        <p:txBody>
          <a:bodyPr/>
          <a:lstStyle/>
          <a:p>
            <a:fld id="{70B9B866-B42A-4D1E-8463-84AF20CCE168}" type="slidenum">
              <a:rPr lang="nl-BE" smtClean="0"/>
              <a:t>19</a:t>
            </a:fld>
            <a:endParaRPr lang="nl-BE"/>
          </a:p>
        </p:txBody>
      </p:sp>
      <p:sp>
        <p:nvSpPr>
          <p:cNvPr id="7" name="Tijdelijke aanduiding voor inhoud 6">
            <a:extLst>
              <a:ext uri="{FF2B5EF4-FFF2-40B4-BE49-F238E27FC236}">
                <a16:creationId xmlns:a16="http://schemas.microsoft.com/office/drawing/2014/main" id="{8CEF8A70-D269-4954-8033-45198A92755D}"/>
              </a:ext>
            </a:extLst>
          </p:cNvPr>
          <p:cNvSpPr>
            <a:spLocks noGrp="1"/>
          </p:cNvSpPr>
          <p:nvPr>
            <p:ph idx="1"/>
          </p:nvPr>
        </p:nvSpPr>
        <p:spPr>
          <a:xfrm>
            <a:off x="838200" y="3430135"/>
            <a:ext cx="4925291" cy="4196484"/>
          </a:xfrm>
        </p:spPr>
        <p:txBody>
          <a:bodyPr>
            <a:normAutofit/>
          </a:bodyPr>
          <a:lstStyle/>
          <a:p>
            <a:r>
              <a:rPr lang="nl-BE" dirty="0">
                <a:solidFill>
                  <a:srgbClr val="002060"/>
                </a:solidFill>
              </a:rPr>
              <a:t>Voor meer info, zie HR pagina’s op het intranet</a:t>
            </a:r>
          </a:p>
        </p:txBody>
      </p:sp>
      <p:pic>
        <p:nvPicPr>
          <p:cNvPr id="5" name="Afbeelding 4">
            <a:extLst>
              <a:ext uri="{FF2B5EF4-FFF2-40B4-BE49-F238E27FC236}">
                <a16:creationId xmlns:a16="http://schemas.microsoft.com/office/drawing/2014/main" id="{39B31154-C624-4071-81C2-4642EACA5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175" y="16027"/>
            <a:ext cx="1225825" cy="665010"/>
          </a:xfrm>
          <a:prstGeom prst="rect">
            <a:avLst/>
          </a:prstGeom>
        </p:spPr>
      </p:pic>
      <p:sp>
        <p:nvSpPr>
          <p:cNvPr id="6" name="Tijdelijke aanduiding voor inhoud 6">
            <a:extLst>
              <a:ext uri="{FF2B5EF4-FFF2-40B4-BE49-F238E27FC236}">
                <a16:creationId xmlns:a16="http://schemas.microsoft.com/office/drawing/2014/main" id="{CC33B072-B44B-4C91-8972-4A89BEE8AE7C}"/>
              </a:ext>
            </a:extLst>
          </p:cNvPr>
          <p:cNvSpPr txBox="1">
            <a:spLocks/>
          </p:cNvSpPr>
          <p:nvPr/>
        </p:nvSpPr>
        <p:spPr>
          <a:xfrm>
            <a:off x="6428509" y="3182900"/>
            <a:ext cx="4925291" cy="4196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Pour de plus amples informations, voyez vos pages RH sur votre intranet</a:t>
            </a:r>
          </a:p>
        </p:txBody>
      </p:sp>
    </p:spTree>
    <p:extLst>
      <p:ext uri="{BB962C8B-B14F-4D97-AF65-F5344CB8AC3E}">
        <p14:creationId xmlns:p14="http://schemas.microsoft.com/office/powerpoint/2010/main" val="356402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31AAC73-FF65-41DA-9635-73D536A9B60C}"/>
              </a:ext>
            </a:extLst>
          </p:cNvPr>
          <p:cNvSpPr>
            <a:spLocks noGrp="1"/>
          </p:cNvSpPr>
          <p:nvPr>
            <p:ph type="title"/>
          </p:nvPr>
        </p:nvSpPr>
        <p:spPr>
          <a:xfrm>
            <a:off x="1137036" y="548640"/>
            <a:ext cx="9543405" cy="1188720"/>
          </a:xfrm>
        </p:spPr>
        <p:txBody>
          <a:bodyPr>
            <a:normAutofit/>
          </a:bodyPr>
          <a:lstStyle/>
          <a:p>
            <a:pPr algn="ctr"/>
            <a:r>
              <a:rPr lang="nl-BE" dirty="0">
                <a:solidFill>
                  <a:schemeClr val="tx1">
                    <a:lumMod val="85000"/>
                    <a:lumOff val="15000"/>
                  </a:schemeClr>
                </a:solidFill>
              </a:rPr>
              <a:t>Inhoudstabel / </a:t>
            </a:r>
            <a:r>
              <a:rPr lang="nl-BE" dirty="0" err="1">
                <a:solidFill>
                  <a:srgbClr val="002060"/>
                </a:solidFill>
              </a:rPr>
              <a:t>Table</a:t>
            </a:r>
            <a:r>
              <a:rPr lang="nl-BE" dirty="0">
                <a:solidFill>
                  <a:srgbClr val="002060"/>
                </a:solidFill>
              </a:rPr>
              <a:t> des </a:t>
            </a:r>
            <a:r>
              <a:rPr lang="nl-BE" dirty="0" err="1">
                <a:solidFill>
                  <a:srgbClr val="002060"/>
                </a:solidFill>
              </a:rPr>
              <a:t>matières</a:t>
            </a:r>
            <a:r>
              <a:rPr lang="nl-BE" dirty="0">
                <a:solidFill>
                  <a:srgbClr val="002060"/>
                </a:solidFill>
              </a:rPr>
              <a:t> </a:t>
            </a:r>
          </a:p>
        </p:txBody>
      </p:sp>
      <p:sp>
        <p:nvSpPr>
          <p:cNvPr id="3" name="Tijdelijke aanduiding voor inhoud 2">
            <a:extLst>
              <a:ext uri="{FF2B5EF4-FFF2-40B4-BE49-F238E27FC236}">
                <a16:creationId xmlns:a16="http://schemas.microsoft.com/office/drawing/2014/main" id="{4EA5EF48-B9F5-42F9-86D6-4B30D2CC4BBC}"/>
              </a:ext>
            </a:extLst>
          </p:cNvPr>
          <p:cNvSpPr>
            <a:spLocks noGrp="1"/>
          </p:cNvSpPr>
          <p:nvPr>
            <p:ph idx="1"/>
          </p:nvPr>
        </p:nvSpPr>
        <p:spPr>
          <a:xfrm>
            <a:off x="553999" y="2587718"/>
            <a:ext cx="5495109" cy="3290199"/>
          </a:xfrm>
        </p:spPr>
        <p:txBody>
          <a:bodyPr anchor="ctr">
            <a:normAutofit lnSpcReduction="10000"/>
          </a:bodyPr>
          <a:lstStyle/>
          <a:p>
            <a:r>
              <a:rPr lang="nl-BE" sz="2000" dirty="0">
                <a:solidFill>
                  <a:schemeClr val="tx1">
                    <a:lumMod val="85000"/>
                    <a:lumOff val="15000"/>
                  </a:schemeClr>
                </a:solidFill>
              </a:rPr>
              <a:t>Doelstellingen van de evaluatieprocedure </a:t>
            </a:r>
          </a:p>
          <a:p>
            <a:r>
              <a:rPr lang="nl-BE" sz="2000" dirty="0">
                <a:solidFill>
                  <a:schemeClr val="tx1">
                    <a:lumMod val="85000"/>
                    <a:lumOff val="15000"/>
                  </a:schemeClr>
                </a:solidFill>
              </a:rPr>
              <a:t>Fases van het evaluatieproces</a:t>
            </a:r>
          </a:p>
          <a:p>
            <a:r>
              <a:rPr lang="nl-BE" sz="2000" dirty="0">
                <a:solidFill>
                  <a:schemeClr val="tx1">
                    <a:lumMod val="85000"/>
                    <a:lumOff val="15000"/>
                  </a:schemeClr>
                </a:solidFill>
              </a:rPr>
              <a:t>Modelfunctiebeschrijving</a:t>
            </a:r>
          </a:p>
          <a:p>
            <a:r>
              <a:rPr lang="nl-BE" sz="2000" dirty="0">
                <a:solidFill>
                  <a:schemeClr val="tx1">
                    <a:lumMod val="85000"/>
                    <a:lumOff val="15000"/>
                  </a:schemeClr>
                </a:solidFill>
              </a:rPr>
              <a:t>Stappen van de evaluatieprocedure: </a:t>
            </a:r>
          </a:p>
          <a:p>
            <a:pPr lvl="1">
              <a:buFont typeface="Wingdings" panose="05000000000000000000" pitchFamily="2" charset="2"/>
              <a:buChar char="Ø"/>
            </a:pPr>
            <a:r>
              <a:rPr lang="nl-BE" sz="1600" dirty="0">
                <a:solidFill>
                  <a:schemeClr val="tx1">
                    <a:lumMod val="85000"/>
                    <a:lumOff val="15000"/>
                  </a:schemeClr>
                </a:solidFill>
              </a:rPr>
              <a:t>	Functiegesprek</a:t>
            </a:r>
          </a:p>
          <a:p>
            <a:pPr lvl="1">
              <a:buFont typeface="Wingdings" panose="05000000000000000000" pitchFamily="2" charset="2"/>
              <a:buChar char="Ø"/>
            </a:pPr>
            <a:r>
              <a:rPr lang="nl-BE" sz="1600" dirty="0">
                <a:solidFill>
                  <a:schemeClr val="tx1">
                    <a:lumMod val="85000"/>
                    <a:lumOff val="15000"/>
                  </a:schemeClr>
                </a:solidFill>
              </a:rPr>
              <a:t>	</a:t>
            </a:r>
            <a:r>
              <a:rPr lang="nl-BE" sz="1600" i="1" dirty="0">
                <a:solidFill>
                  <a:schemeClr val="tx1">
                    <a:lumMod val="85000"/>
                    <a:lumOff val="15000"/>
                  </a:schemeClr>
                </a:solidFill>
              </a:rPr>
              <a:t>Verschil modelfunctiebeschrijving en functiegesprek</a:t>
            </a:r>
          </a:p>
          <a:p>
            <a:pPr lvl="1">
              <a:buFont typeface="Wingdings" panose="05000000000000000000" pitchFamily="2" charset="2"/>
              <a:buChar char="Ø"/>
            </a:pPr>
            <a:r>
              <a:rPr lang="nl-BE" sz="1600" dirty="0">
                <a:solidFill>
                  <a:schemeClr val="tx1">
                    <a:lumMod val="85000"/>
                    <a:lumOff val="15000"/>
                  </a:schemeClr>
                </a:solidFill>
              </a:rPr>
              <a:t>	Tussentijds gesprek </a:t>
            </a:r>
          </a:p>
          <a:p>
            <a:pPr lvl="1">
              <a:buFont typeface="Wingdings" panose="05000000000000000000" pitchFamily="2" charset="2"/>
              <a:buChar char="Ø"/>
            </a:pPr>
            <a:r>
              <a:rPr lang="nl-BE" sz="1600" dirty="0">
                <a:solidFill>
                  <a:schemeClr val="tx1">
                    <a:lumMod val="85000"/>
                    <a:lumOff val="15000"/>
                  </a:schemeClr>
                </a:solidFill>
              </a:rPr>
              <a:t>	Gunstige of ongunstige vaststellingen </a:t>
            </a:r>
          </a:p>
          <a:p>
            <a:pPr lvl="1">
              <a:buFont typeface="Wingdings" panose="05000000000000000000" pitchFamily="2" charset="2"/>
              <a:buChar char="Ø"/>
            </a:pPr>
            <a:r>
              <a:rPr lang="nl-BE" sz="1600" dirty="0">
                <a:solidFill>
                  <a:schemeClr val="tx1">
                    <a:lumMod val="85000"/>
                    <a:lumOff val="15000"/>
                  </a:schemeClr>
                </a:solidFill>
              </a:rPr>
              <a:t>	Het evaluatiegesprek</a:t>
            </a:r>
          </a:p>
          <a:p>
            <a:r>
              <a:rPr lang="nl-BE" sz="2000" dirty="0">
                <a:solidFill>
                  <a:schemeClr val="tx1">
                    <a:lumMod val="85000"/>
                    <a:lumOff val="15000"/>
                  </a:schemeClr>
                </a:solidFill>
              </a:rPr>
              <a:t>Zelfevaluatie </a:t>
            </a:r>
          </a:p>
          <a:p>
            <a:pPr marL="0" indent="0">
              <a:buNone/>
            </a:pPr>
            <a:endParaRPr lang="nl-BE" sz="2000" dirty="0">
              <a:solidFill>
                <a:schemeClr val="tx1">
                  <a:lumMod val="85000"/>
                  <a:lumOff val="15000"/>
                </a:schemeClr>
              </a:solidFill>
            </a:endParaRPr>
          </a:p>
          <a:p>
            <a:pPr marL="0" indent="0">
              <a:buNone/>
            </a:pPr>
            <a:endParaRPr lang="nl-BE" sz="2000" dirty="0">
              <a:solidFill>
                <a:schemeClr val="tx1">
                  <a:lumMod val="85000"/>
                  <a:lumOff val="15000"/>
                </a:schemeClr>
              </a:solidFill>
            </a:endParaRP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0ED60247-9E4B-4051-9770-AEACF45793D9}"/>
              </a:ext>
            </a:extLst>
          </p:cNvPr>
          <p:cNvSpPr>
            <a:spLocks noGrp="1"/>
          </p:cNvSpPr>
          <p:nvPr>
            <p:ph type="sldNum" sz="quarter" idx="12"/>
          </p:nvPr>
        </p:nvSpPr>
        <p:spPr>
          <a:xfrm>
            <a:off x="8610600" y="6356350"/>
            <a:ext cx="2743200" cy="365125"/>
          </a:xfrm>
        </p:spPr>
        <p:txBody>
          <a:bodyPr>
            <a:normAutofit/>
          </a:bodyPr>
          <a:lstStyle/>
          <a:p>
            <a:pPr>
              <a:spcAft>
                <a:spcPts val="600"/>
              </a:spcAft>
            </a:pPr>
            <a:fld id="{70B9B866-B42A-4D1E-8463-84AF20CCE168}" type="slidenum">
              <a:rPr lang="nl-BE" sz="1000"/>
              <a:pPr>
                <a:spcAft>
                  <a:spcPts val="600"/>
                </a:spcAft>
              </a:pPr>
              <a:t>2</a:t>
            </a:fld>
            <a:endParaRPr lang="nl-BE" sz="1000"/>
          </a:p>
        </p:txBody>
      </p:sp>
      <p:pic>
        <p:nvPicPr>
          <p:cNvPr id="5" name="Afbeelding 4">
            <a:extLst>
              <a:ext uri="{FF2B5EF4-FFF2-40B4-BE49-F238E27FC236}">
                <a16:creationId xmlns:a16="http://schemas.microsoft.com/office/drawing/2014/main" id="{89C9403F-1FC5-4F51-B12C-2760622CE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684" y="0"/>
            <a:ext cx="1690316" cy="915864"/>
          </a:xfrm>
          <a:prstGeom prst="rect">
            <a:avLst/>
          </a:prstGeom>
        </p:spPr>
      </p:pic>
      <p:sp>
        <p:nvSpPr>
          <p:cNvPr id="6" name="Rechthoek 5">
            <a:extLst>
              <a:ext uri="{FF2B5EF4-FFF2-40B4-BE49-F238E27FC236}">
                <a16:creationId xmlns:a16="http://schemas.microsoft.com/office/drawing/2014/main" id="{391FAC1C-AF60-4136-915A-C8886B94E01F}"/>
              </a:ext>
            </a:extLst>
          </p:cNvPr>
          <p:cNvSpPr/>
          <p:nvPr/>
        </p:nvSpPr>
        <p:spPr>
          <a:xfrm>
            <a:off x="6072554" y="2230130"/>
            <a:ext cx="6096000" cy="3139321"/>
          </a:xfrm>
          <a:prstGeom prst="rect">
            <a:avLst/>
          </a:prstGeom>
        </p:spPr>
        <p:txBody>
          <a:bodyPr>
            <a:spAutoFit/>
          </a:bodyPr>
          <a:lstStyle/>
          <a:p>
            <a:pPr marL="285750" indent="-285750">
              <a:buFont typeface="Arial" panose="020B0604020202020204" pitchFamily="34" charset="0"/>
              <a:buChar char="•"/>
            </a:pPr>
            <a:r>
              <a:rPr lang="nl-BE" sz="2000" dirty="0" err="1">
                <a:solidFill>
                  <a:srgbClr val="002060"/>
                </a:solidFill>
              </a:rPr>
              <a:t>Objectifs</a:t>
            </a:r>
            <a:r>
              <a:rPr lang="nl-BE" sz="2000" dirty="0">
                <a:solidFill>
                  <a:srgbClr val="002060"/>
                </a:solidFill>
              </a:rPr>
              <a:t> du </a:t>
            </a:r>
            <a:r>
              <a:rPr lang="nl-BE" sz="2000" dirty="0" err="1">
                <a:solidFill>
                  <a:srgbClr val="002060"/>
                </a:solidFill>
              </a:rPr>
              <a:t>processus</a:t>
            </a:r>
            <a:r>
              <a:rPr lang="nl-BE" sz="2000" dirty="0">
                <a:solidFill>
                  <a:srgbClr val="002060"/>
                </a:solidFill>
              </a:rPr>
              <a:t> </a:t>
            </a:r>
            <a:r>
              <a:rPr lang="nl-BE" sz="2000" dirty="0" err="1">
                <a:solidFill>
                  <a:srgbClr val="002060"/>
                </a:solidFill>
              </a:rPr>
              <a:t>d'évaluation</a:t>
            </a:r>
            <a:r>
              <a:rPr lang="nl-BE" sz="2000" dirty="0">
                <a:solidFill>
                  <a:srgbClr val="002060"/>
                </a:solidFill>
              </a:rPr>
              <a:t> </a:t>
            </a:r>
          </a:p>
          <a:p>
            <a:pPr marL="285750" indent="-285750">
              <a:buFont typeface="Arial" panose="020B0604020202020204" pitchFamily="34" charset="0"/>
              <a:buChar char="•"/>
            </a:pPr>
            <a:r>
              <a:rPr lang="nl-BE" sz="2000" dirty="0">
                <a:solidFill>
                  <a:srgbClr val="002060"/>
                </a:solidFill>
              </a:rPr>
              <a:t>Les </a:t>
            </a:r>
            <a:r>
              <a:rPr lang="nl-BE" sz="2000" dirty="0" err="1">
                <a:solidFill>
                  <a:srgbClr val="002060"/>
                </a:solidFill>
              </a:rPr>
              <a:t>phases</a:t>
            </a:r>
            <a:r>
              <a:rPr lang="nl-BE" sz="2000" dirty="0">
                <a:solidFill>
                  <a:srgbClr val="002060"/>
                </a:solidFill>
              </a:rPr>
              <a:t> du </a:t>
            </a:r>
            <a:r>
              <a:rPr lang="nl-BE" sz="2000" dirty="0" err="1">
                <a:solidFill>
                  <a:srgbClr val="002060"/>
                </a:solidFill>
              </a:rPr>
              <a:t>processus</a:t>
            </a:r>
            <a:r>
              <a:rPr lang="nl-BE" sz="2000" dirty="0">
                <a:solidFill>
                  <a:srgbClr val="002060"/>
                </a:solidFill>
              </a:rPr>
              <a:t> </a:t>
            </a:r>
            <a:r>
              <a:rPr lang="nl-BE" sz="2000" dirty="0" err="1">
                <a:solidFill>
                  <a:srgbClr val="002060"/>
                </a:solidFill>
              </a:rPr>
              <a:t>d'évaluation</a:t>
            </a:r>
            <a:endParaRPr lang="nl-BE" sz="2000" dirty="0">
              <a:solidFill>
                <a:srgbClr val="002060"/>
              </a:solidFill>
            </a:endParaRPr>
          </a:p>
          <a:p>
            <a:pPr marL="285750" indent="-285750">
              <a:buFont typeface="Arial" panose="020B0604020202020204" pitchFamily="34" charset="0"/>
              <a:buChar char="•"/>
            </a:pPr>
            <a:r>
              <a:rPr lang="nl-BE" sz="2000" dirty="0" err="1">
                <a:solidFill>
                  <a:srgbClr val="002060"/>
                </a:solidFill>
              </a:rPr>
              <a:t>Modèle</a:t>
            </a:r>
            <a:r>
              <a:rPr lang="nl-BE" sz="2000" dirty="0">
                <a:solidFill>
                  <a:srgbClr val="002060"/>
                </a:solidFill>
              </a:rPr>
              <a:t> de </a:t>
            </a:r>
            <a:r>
              <a:rPr lang="nl-BE" sz="2000" dirty="0" err="1">
                <a:solidFill>
                  <a:srgbClr val="002060"/>
                </a:solidFill>
              </a:rPr>
              <a:t>description</a:t>
            </a:r>
            <a:r>
              <a:rPr lang="nl-BE" sz="2000" dirty="0">
                <a:solidFill>
                  <a:srgbClr val="002060"/>
                </a:solidFill>
              </a:rPr>
              <a:t> de </a:t>
            </a:r>
            <a:r>
              <a:rPr lang="nl-BE" sz="2000" dirty="0" err="1">
                <a:solidFill>
                  <a:srgbClr val="002060"/>
                </a:solidFill>
              </a:rPr>
              <a:t>fonction</a:t>
            </a:r>
            <a:endParaRPr lang="nl-BE" sz="2000" dirty="0">
              <a:solidFill>
                <a:srgbClr val="002060"/>
              </a:solidFill>
            </a:endParaRPr>
          </a:p>
          <a:p>
            <a:pPr marL="285750" indent="-285750">
              <a:buFont typeface="Arial" panose="020B0604020202020204" pitchFamily="34" charset="0"/>
              <a:buChar char="•"/>
            </a:pPr>
            <a:r>
              <a:rPr lang="nl-BE" sz="2000" dirty="0" err="1">
                <a:solidFill>
                  <a:srgbClr val="002060"/>
                </a:solidFill>
              </a:rPr>
              <a:t>Étapes</a:t>
            </a:r>
            <a:r>
              <a:rPr lang="nl-BE" sz="2000" dirty="0">
                <a:solidFill>
                  <a:srgbClr val="002060"/>
                </a:solidFill>
              </a:rPr>
              <a:t> de la procédure </a:t>
            </a:r>
            <a:r>
              <a:rPr lang="nl-BE" sz="2000" dirty="0" err="1">
                <a:solidFill>
                  <a:srgbClr val="002060"/>
                </a:solidFill>
              </a:rPr>
              <a:t>d'évaluation</a:t>
            </a:r>
            <a:r>
              <a:rPr lang="nl-BE" sz="2000" dirty="0">
                <a:solidFill>
                  <a:srgbClr val="002060"/>
                </a:solidFill>
              </a:rPr>
              <a:t> </a:t>
            </a:r>
          </a:p>
          <a:p>
            <a:pPr marL="742950" lvl="1" indent="-285750">
              <a:buFont typeface="Wingdings" panose="05000000000000000000" pitchFamily="2" charset="2"/>
              <a:buChar char="Ø"/>
            </a:pPr>
            <a:r>
              <a:rPr lang="nl-BE" dirty="0">
                <a:solidFill>
                  <a:srgbClr val="002060"/>
                </a:solidFill>
              </a:rPr>
              <a:t>	</a:t>
            </a:r>
            <a:r>
              <a:rPr lang="nl-BE" sz="1600" dirty="0" err="1">
                <a:solidFill>
                  <a:srgbClr val="002060"/>
                </a:solidFill>
              </a:rPr>
              <a:t>Entretien</a:t>
            </a:r>
            <a:r>
              <a:rPr lang="nl-BE" sz="1600" dirty="0">
                <a:solidFill>
                  <a:srgbClr val="002060"/>
                </a:solidFill>
              </a:rPr>
              <a:t> de </a:t>
            </a:r>
            <a:r>
              <a:rPr lang="nl-BE" sz="1600" dirty="0" err="1">
                <a:solidFill>
                  <a:srgbClr val="002060"/>
                </a:solidFill>
              </a:rPr>
              <a:t>fonction</a:t>
            </a:r>
            <a:endParaRPr lang="nl-BE" sz="1600" dirty="0">
              <a:solidFill>
                <a:srgbClr val="002060"/>
              </a:solidFill>
            </a:endParaRPr>
          </a:p>
          <a:p>
            <a:pPr marL="742950" lvl="1" indent="-285750">
              <a:buFont typeface="Wingdings" panose="05000000000000000000" pitchFamily="2" charset="2"/>
              <a:buChar char="Ø"/>
            </a:pPr>
            <a:r>
              <a:rPr lang="nl-BE" sz="1600" dirty="0">
                <a:solidFill>
                  <a:srgbClr val="002060"/>
                </a:solidFill>
              </a:rPr>
              <a:t>	</a:t>
            </a:r>
            <a:r>
              <a:rPr lang="nl-BE" sz="1600" i="1" dirty="0" err="1">
                <a:solidFill>
                  <a:srgbClr val="002060"/>
                </a:solidFill>
              </a:rPr>
              <a:t>Différence</a:t>
            </a:r>
            <a:r>
              <a:rPr lang="nl-BE" sz="1600" i="1" dirty="0">
                <a:solidFill>
                  <a:srgbClr val="002060"/>
                </a:solidFill>
              </a:rPr>
              <a:t> </a:t>
            </a:r>
            <a:r>
              <a:rPr lang="nl-BE" sz="1600" i="1" dirty="0" err="1">
                <a:solidFill>
                  <a:srgbClr val="002060"/>
                </a:solidFill>
              </a:rPr>
              <a:t>entre</a:t>
            </a:r>
            <a:r>
              <a:rPr lang="nl-BE" sz="1600" i="1" dirty="0">
                <a:solidFill>
                  <a:srgbClr val="002060"/>
                </a:solidFill>
              </a:rPr>
              <a:t> </a:t>
            </a:r>
            <a:r>
              <a:rPr lang="nl-BE" sz="1600" i="1" dirty="0" err="1">
                <a:solidFill>
                  <a:srgbClr val="002060"/>
                </a:solidFill>
              </a:rPr>
              <a:t>une</a:t>
            </a:r>
            <a:r>
              <a:rPr lang="nl-BE" sz="1600" i="1" dirty="0">
                <a:solidFill>
                  <a:srgbClr val="002060"/>
                </a:solidFill>
              </a:rPr>
              <a:t> </a:t>
            </a:r>
            <a:r>
              <a:rPr lang="nl-BE" sz="1600" i="1" dirty="0" err="1">
                <a:solidFill>
                  <a:srgbClr val="002060"/>
                </a:solidFill>
              </a:rPr>
              <a:t>description</a:t>
            </a:r>
            <a:r>
              <a:rPr lang="nl-BE" sz="1600" i="1" dirty="0">
                <a:solidFill>
                  <a:srgbClr val="002060"/>
                </a:solidFill>
              </a:rPr>
              <a:t> de </a:t>
            </a:r>
            <a:r>
              <a:rPr lang="nl-BE" sz="1600" i="1" dirty="0" err="1">
                <a:solidFill>
                  <a:srgbClr val="002060"/>
                </a:solidFill>
              </a:rPr>
              <a:t>fonction</a:t>
            </a:r>
            <a:r>
              <a:rPr lang="nl-BE" sz="1600" i="1" dirty="0">
                <a:solidFill>
                  <a:srgbClr val="002060"/>
                </a:solidFill>
              </a:rPr>
              <a:t>-type et </a:t>
            </a:r>
            <a:r>
              <a:rPr lang="nl-BE" sz="1600" i="1" dirty="0" err="1">
                <a:solidFill>
                  <a:srgbClr val="002060"/>
                </a:solidFill>
              </a:rPr>
              <a:t>un</a:t>
            </a:r>
            <a:r>
              <a:rPr lang="nl-BE" sz="1600" i="1" dirty="0">
                <a:solidFill>
                  <a:srgbClr val="002060"/>
                </a:solidFill>
              </a:rPr>
              <a:t> 	</a:t>
            </a:r>
            <a:r>
              <a:rPr lang="nl-BE" sz="1600" i="1" dirty="0" err="1">
                <a:solidFill>
                  <a:srgbClr val="002060"/>
                </a:solidFill>
              </a:rPr>
              <a:t>entretien</a:t>
            </a:r>
            <a:r>
              <a:rPr lang="nl-BE" sz="1600" i="1" dirty="0">
                <a:solidFill>
                  <a:srgbClr val="002060"/>
                </a:solidFill>
              </a:rPr>
              <a:t> de </a:t>
            </a:r>
            <a:r>
              <a:rPr lang="nl-BE" sz="1600" i="1" dirty="0" err="1">
                <a:solidFill>
                  <a:srgbClr val="002060"/>
                </a:solidFill>
              </a:rPr>
              <a:t>fonction</a:t>
            </a:r>
            <a:endParaRPr lang="nl-BE" sz="1600" i="1" dirty="0">
              <a:solidFill>
                <a:srgbClr val="002060"/>
              </a:solidFill>
            </a:endParaRPr>
          </a:p>
          <a:p>
            <a:pPr marL="742950" lvl="1" indent="-285750">
              <a:buFont typeface="Wingdings" panose="05000000000000000000" pitchFamily="2" charset="2"/>
              <a:buChar char="Ø"/>
            </a:pPr>
            <a:r>
              <a:rPr lang="nl-BE" sz="1600" dirty="0">
                <a:solidFill>
                  <a:srgbClr val="002060"/>
                </a:solidFill>
              </a:rPr>
              <a:t>	</a:t>
            </a:r>
            <a:r>
              <a:rPr lang="nl-BE" sz="1600" dirty="0" err="1">
                <a:solidFill>
                  <a:srgbClr val="002060"/>
                </a:solidFill>
              </a:rPr>
              <a:t>Entretien</a:t>
            </a:r>
            <a:r>
              <a:rPr lang="nl-BE" sz="1600" dirty="0">
                <a:solidFill>
                  <a:srgbClr val="002060"/>
                </a:solidFill>
              </a:rPr>
              <a:t> intermédiaire </a:t>
            </a:r>
          </a:p>
          <a:p>
            <a:pPr marL="742950" lvl="1" indent="-285750">
              <a:buFont typeface="Wingdings" panose="05000000000000000000" pitchFamily="2" charset="2"/>
              <a:buChar char="Ø"/>
            </a:pPr>
            <a:r>
              <a:rPr lang="nl-BE" sz="1600" dirty="0">
                <a:solidFill>
                  <a:srgbClr val="002060"/>
                </a:solidFill>
              </a:rPr>
              <a:t>	</a:t>
            </a:r>
            <a:r>
              <a:rPr lang="nl-BE" sz="1600" dirty="0" err="1">
                <a:solidFill>
                  <a:srgbClr val="002060"/>
                </a:solidFill>
              </a:rPr>
              <a:t>Constats</a:t>
            </a:r>
            <a:r>
              <a:rPr lang="nl-BE" sz="1600" dirty="0">
                <a:solidFill>
                  <a:srgbClr val="002060"/>
                </a:solidFill>
              </a:rPr>
              <a:t> </a:t>
            </a:r>
            <a:r>
              <a:rPr lang="nl-BE" sz="1600" dirty="0" err="1">
                <a:solidFill>
                  <a:srgbClr val="002060"/>
                </a:solidFill>
              </a:rPr>
              <a:t>favorables</a:t>
            </a:r>
            <a:r>
              <a:rPr lang="nl-BE" sz="1600" dirty="0">
                <a:solidFill>
                  <a:srgbClr val="002060"/>
                </a:solidFill>
              </a:rPr>
              <a:t> </a:t>
            </a:r>
            <a:r>
              <a:rPr lang="nl-BE" sz="1600" dirty="0" err="1">
                <a:solidFill>
                  <a:srgbClr val="002060"/>
                </a:solidFill>
              </a:rPr>
              <a:t>ou</a:t>
            </a:r>
            <a:r>
              <a:rPr lang="nl-BE" sz="1600" dirty="0">
                <a:solidFill>
                  <a:srgbClr val="002060"/>
                </a:solidFill>
              </a:rPr>
              <a:t> </a:t>
            </a:r>
            <a:r>
              <a:rPr lang="nl-BE" sz="1600" dirty="0" err="1">
                <a:solidFill>
                  <a:srgbClr val="002060"/>
                </a:solidFill>
              </a:rPr>
              <a:t>défavorables</a:t>
            </a:r>
            <a:r>
              <a:rPr lang="nl-BE" sz="1600" dirty="0">
                <a:solidFill>
                  <a:srgbClr val="002060"/>
                </a:solidFill>
              </a:rPr>
              <a:t> </a:t>
            </a:r>
          </a:p>
          <a:p>
            <a:pPr marL="742950" lvl="1" indent="-285750">
              <a:buFont typeface="Wingdings" panose="05000000000000000000" pitchFamily="2" charset="2"/>
              <a:buChar char="Ø"/>
            </a:pPr>
            <a:r>
              <a:rPr lang="nl-BE" sz="1600" dirty="0">
                <a:solidFill>
                  <a:srgbClr val="002060"/>
                </a:solidFill>
              </a:rPr>
              <a:t>	</a:t>
            </a:r>
            <a:r>
              <a:rPr lang="nl-BE" sz="1600" dirty="0" err="1">
                <a:solidFill>
                  <a:srgbClr val="002060"/>
                </a:solidFill>
              </a:rPr>
              <a:t>L'entretien</a:t>
            </a:r>
            <a:r>
              <a:rPr lang="nl-BE" sz="1600" dirty="0">
                <a:solidFill>
                  <a:srgbClr val="002060"/>
                </a:solidFill>
              </a:rPr>
              <a:t> </a:t>
            </a:r>
            <a:r>
              <a:rPr lang="nl-BE" sz="1600" dirty="0" err="1">
                <a:solidFill>
                  <a:srgbClr val="002060"/>
                </a:solidFill>
              </a:rPr>
              <a:t>d'évaluation</a:t>
            </a:r>
            <a:endParaRPr lang="nl-BE" sz="1600" dirty="0">
              <a:solidFill>
                <a:srgbClr val="002060"/>
              </a:solidFill>
            </a:endParaRPr>
          </a:p>
          <a:p>
            <a:pPr marL="285750" indent="-285750">
              <a:buFont typeface="Arial" panose="020B0604020202020204" pitchFamily="34" charset="0"/>
              <a:buChar char="•"/>
            </a:pPr>
            <a:r>
              <a:rPr lang="nl-BE" sz="2000" dirty="0">
                <a:solidFill>
                  <a:srgbClr val="002060"/>
                </a:solidFill>
              </a:rPr>
              <a:t>Auto-</a:t>
            </a:r>
            <a:r>
              <a:rPr lang="nl-BE" sz="2000" dirty="0" err="1">
                <a:solidFill>
                  <a:srgbClr val="002060"/>
                </a:solidFill>
              </a:rPr>
              <a:t>évaluation</a:t>
            </a:r>
            <a:r>
              <a:rPr lang="nl-BE" sz="2000" dirty="0">
                <a:solidFill>
                  <a:srgbClr val="002060"/>
                </a:solidFill>
              </a:rPr>
              <a:t> </a:t>
            </a:r>
          </a:p>
        </p:txBody>
      </p:sp>
    </p:spTree>
    <p:extLst>
      <p:ext uri="{BB962C8B-B14F-4D97-AF65-F5344CB8AC3E}">
        <p14:creationId xmlns:p14="http://schemas.microsoft.com/office/powerpoint/2010/main" val="179058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20D3F-81EA-4341-8DB7-00033FFC41A8}"/>
              </a:ext>
            </a:extLst>
          </p:cNvPr>
          <p:cNvSpPr>
            <a:spLocks noGrp="1"/>
          </p:cNvSpPr>
          <p:nvPr>
            <p:ph type="title"/>
          </p:nvPr>
        </p:nvSpPr>
        <p:spPr/>
        <p:txBody>
          <a:bodyPr>
            <a:normAutofit/>
          </a:bodyPr>
          <a:lstStyle/>
          <a:p>
            <a:pPr algn="ctr"/>
            <a:r>
              <a:rPr lang="nl-BE" sz="3600" dirty="0" err="1">
                <a:solidFill>
                  <a:schemeClr val="accent1">
                    <a:lumMod val="50000"/>
                  </a:schemeClr>
                </a:solidFill>
              </a:rPr>
              <a:t>Contexte</a:t>
            </a:r>
            <a:r>
              <a:rPr lang="nl-BE" sz="3600" dirty="0">
                <a:solidFill>
                  <a:schemeClr val="accent1">
                    <a:lumMod val="50000"/>
                  </a:schemeClr>
                </a:solidFill>
              </a:rPr>
              <a:t> </a:t>
            </a:r>
            <a:r>
              <a:rPr lang="nl-BE" sz="3600" dirty="0" err="1">
                <a:solidFill>
                  <a:schemeClr val="accent1">
                    <a:lumMod val="50000"/>
                  </a:schemeClr>
                </a:solidFill>
              </a:rPr>
              <a:t>avant</a:t>
            </a:r>
            <a:r>
              <a:rPr lang="nl-BE" sz="3600" dirty="0">
                <a:solidFill>
                  <a:schemeClr val="accent1">
                    <a:lumMod val="50000"/>
                  </a:schemeClr>
                </a:solidFill>
              </a:rPr>
              <a:t> de </a:t>
            </a:r>
            <a:r>
              <a:rPr lang="nl-BE" sz="3600" dirty="0" err="1">
                <a:solidFill>
                  <a:schemeClr val="accent1">
                    <a:lumMod val="50000"/>
                  </a:schemeClr>
                </a:solidFill>
              </a:rPr>
              <a:t>commencer</a:t>
            </a:r>
            <a:r>
              <a:rPr lang="nl-BE" sz="3600" dirty="0">
                <a:solidFill>
                  <a:schemeClr val="accent1">
                    <a:lumMod val="50000"/>
                  </a:schemeClr>
                </a:solidFill>
              </a:rPr>
              <a:t> </a:t>
            </a:r>
            <a:br>
              <a:rPr lang="nl-BE" sz="3600" dirty="0"/>
            </a:br>
            <a:r>
              <a:rPr lang="nl-BE" sz="3600" dirty="0"/>
              <a:t>Context voor we beginnen </a:t>
            </a:r>
          </a:p>
        </p:txBody>
      </p:sp>
      <p:sp>
        <p:nvSpPr>
          <p:cNvPr id="3" name="Tijdelijke aanduiding voor inhoud 2">
            <a:extLst>
              <a:ext uri="{FF2B5EF4-FFF2-40B4-BE49-F238E27FC236}">
                <a16:creationId xmlns:a16="http://schemas.microsoft.com/office/drawing/2014/main" id="{3D44AA78-FC53-4574-A6E0-D03B4165F0CC}"/>
              </a:ext>
            </a:extLst>
          </p:cNvPr>
          <p:cNvSpPr>
            <a:spLocks noGrp="1"/>
          </p:cNvSpPr>
          <p:nvPr>
            <p:ph idx="1"/>
          </p:nvPr>
        </p:nvSpPr>
        <p:spPr>
          <a:xfrm>
            <a:off x="732692" y="1535479"/>
            <a:ext cx="4085492" cy="3924544"/>
          </a:xfrm>
        </p:spPr>
        <p:txBody>
          <a:bodyPr>
            <a:noAutofit/>
          </a:bodyPr>
          <a:lstStyle/>
          <a:p>
            <a:pPr>
              <a:lnSpc>
                <a:spcPct val="100000"/>
              </a:lnSpc>
              <a:buFont typeface="Wingdings" panose="05000000000000000000" pitchFamily="2" charset="2"/>
              <a:buChar char="Ø"/>
            </a:pPr>
            <a:r>
              <a:rPr lang="nl-BE" sz="1400" dirty="0"/>
              <a:t>Sommigen van jullie zitten in een lopende cyclus en sommigen zullen een nieuwe en zo dus eerste cyclus beginnen. Deze </a:t>
            </a:r>
            <a:r>
              <a:rPr lang="nl-BE" sz="1400" b="1" u="sng" dirty="0"/>
              <a:t>eerste</a:t>
            </a:r>
            <a:r>
              <a:rPr lang="nl-BE" sz="1400" dirty="0"/>
              <a:t> cyclus heeft een duur van 2 jaar </a:t>
            </a:r>
          </a:p>
          <a:p>
            <a:pPr>
              <a:lnSpc>
                <a:spcPct val="100000"/>
              </a:lnSpc>
            </a:pPr>
            <a:r>
              <a:rPr lang="nl-BE" sz="1400" dirty="0"/>
              <a:t>Er zijn een aantal </a:t>
            </a:r>
            <a:r>
              <a:rPr lang="nl-BE" sz="1400" b="1" dirty="0"/>
              <a:t>verplichte stappen </a:t>
            </a:r>
            <a:r>
              <a:rPr lang="nl-BE" sz="1400" dirty="0"/>
              <a:t>en een aantal </a:t>
            </a:r>
            <a:r>
              <a:rPr lang="nl-BE" sz="1400" b="1" dirty="0"/>
              <a:t>optionele stappen</a:t>
            </a:r>
            <a:r>
              <a:rPr lang="nl-BE" sz="1400" dirty="0"/>
              <a:t> in het evaluatieproces </a:t>
            </a:r>
            <a:r>
              <a:rPr lang="nl-BE" sz="1100" dirty="0"/>
              <a:t>*proces en procedure worden hier als synoniemen doorlopend gebruikt </a:t>
            </a:r>
          </a:p>
          <a:p>
            <a:pPr>
              <a:lnSpc>
                <a:spcPct val="100000"/>
              </a:lnSpc>
            </a:pPr>
            <a:r>
              <a:rPr lang="nl-BE" sz="1400" dirty="0"/>
              <a:t>Een volledige evaluatiecyclus bestaat uit (3) verplichte stappen en (2) optionele stappen: </a:t>
            </a:r>
          </a:p>
          <a:p>
            <a:pPr marL="0" indent="0">
              <a:lnSpc>
                <a:spcPct val="100000"/>
              </a:lnSpc>
              <a:buNone/>
            </a:pPr>
            <a:r>
              <a:rPr lang="nl-BE" sz="1400" dirty="0"/>
              <a:t>Hieronder even de verplichte stappen op een rij: </a:t>
            </a:r>
          </a:p>
          <a:p>
            <a:pPr marL="971550" lvl="1" indent="-514350">
              <a:lnSpc>
                <a:spcPct val="100000"/>
              </a:lnSpc>
              <a:buFont typeface="+mj-lt"/>
              <a:buAutoNum type="arabicPeriod"/>
            </a:pPr>
            <a:r>
              <a:rPr lang="nl-BE" sz="1400" dirty="0"/>
              <a:t>Functiegesprek </a:t>
            </a:r>
          </a:p>
          <a:p>
            <a:pPr marL="971550" lvl="1" indent="-514350">
              <a:lnSpc>
                <a:spcPct val="100000"/>
              </a:lnSpc>
              <a:buFont typeface="+mj-lt"/>
              <a:buAutoNum type="arabicPeriod"/>
            </a:pPr>
            <a:r>
              <a:rPr lang="nl-BE" sz="1400" dirty="0"/>
              <a:t>Tussentijds gesprek </a:t>
            </a:r>
          </a:p>
          <a:p>
            <a:pPr marL="971550" lvl="1" indent="-514350">
              <a:lnSpc>
                <a:spcPct val="100000"/>
              </a:lnSpc>
              <a:buFont typeface="+mj-lt"/>
              <a:buAutoNum type="arabicPeriod"/>
            </a:pPr>
            <a:r>
              <a:rPr lang="nl-BE" sz="1400" dirty="0"/>
              <a:t>Evaluatiegesprek </a:t>
            </a:r>
          </a:p>
          <a:p>
            <a:pPr marL="0" indent="0">
              <a:lnSpc>
                <a:spcPct val="100000"/>
              </a:lnSpc>
              <a:buNone/>
            </a:pPr>
            <a:r>
              <a:rPr lang="nl-BE" sz="1400" dirty="0"/>
              <a:t>De optionele stappen: </a:t>
            </a:r>
          </a:p>
          <a:p>
            <a:pPr>
              <a:lnSpc>
                <a:spcPct val="100000"/>
              </a:lnSpc>
              <a:buFont typeface="Wingdings" panose="05000000000000000000" pitchFamily="2" charset="2"/>
              <a:buChar char="q"/>
            </a:pPr>
            <a:r>
              <a:rPr lang="nl-BE" sz="1400" dirty="0"/>
              <a:t>Gunstige of ongunstige vaststellingen gedurende de evaluatiecyclus </a:t>
            </a:r>
          </a:p>
          <a:p>
            <a:pPr>
              <a:lnSpc>
                <a:spcPct val="100000"/>
              </a:lnSpc>
              <a:buFont typeface="Wingdings" panose="05000000000000000000" pitchFamily="2" charset="2"/>
              <a:buChar char="q"/>
            </a:pPr>
            <a:r>
              <a:rPr lang="nl-BE" sz="1400" dirty="0"/>
              <a:t>Zelfevaluatie</a:t>
            </a:r>
          </a:p>
          <a:p>
            <a:pPr marL="0" indent="0">
              <a:buNone/>
            </a:pPr>
            <a:endParaRPr lang="nl-BE" sz="1400" dirty="0"/>
          </a:p>
        </p:txBody>
      </p:sp>
      <p:sp>
        <p:nvSpPr>
          <p:cNvPr id="4" name="Tijdelijke aanduiding voor dianummer 3">
            <a:extLst>
              <a:ext uri="{FF2B5EF4-FFF2-40B4-BE49-F238E27FC236}">
                <a16:creationId xmlns:a16="http://schemas.microsoft.com/office/drawing/2014/main" id="{5A5F113E-39D0-41FF-B4FB-C173BE1A2AEF}"/>
              </a:ext>
            </a:extLst>
          </p:cNvPr>
          <p:cNvSpPr>
            <a:spLocks noGrp="1"/>
          </p:cNvSpPr>
          <p:nvPr>
            <p:ph type="sldNum" sz="quarter" idx="12"/>
          </p:nvPr>
        </p:nvSpPr>
        <p:spPr/>
        <p:txBody>
          <a:bodyPr/>
          <a:lstStyle/>
          <a:p>
            <a:fld id="{70B9B866-B42A-4D1E-8463-84AF20CCE168}" type="slidenum">
              <a:rPr lang="nl-BE" smtClean="0"/>
              <a:t>3</a:t>
            </a:fld>
            <a:endParaRPr lang="nl-BE"/>
          </a:p>
        </p:txBody>
      </p:sp>
      <p:sp>
        <p:nvSpPr>
          <p:cNvPr id="5" name="Tijdelijke aanduiding voor inhoud 2">
            <a:extLst>
              <a:ext uri="{FF2B5EF4-FFF2-40B4-BE49-F238E27FC236}">
                <a16:creationId xmlns:a16="http://schemas.microsoft.com/office/drawing/2014/main" id="{0802F9F2-7A39-4077-9658-BAFD027DB33C}"/>
              </a:ext>
            </a:extLst>
          </p:cNvPr>
          <p:cNvSpPr txBox="1">
            <a:spLocks/>
          </p:cNvSpPr>
          <p:nvPr/>
        </p:nvSpPr>
        <p:spPr>
          <a:xfrm>
            <a:off x="6345115" y="1535479"/>
            <a:ext cx="4085492" cy="3924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Ø"/>
            </a:pPr>
            <a:r>
              <a:rPr lang="fr-FR" sz="1400" dirty="0">
                <a:solidFill>
                  <a:schemeClr val="accent1">
                    <a:lumMod val="50000"/>
                  </a:schemeClr>
                </a:solidFill>
              </a:rPr>
              <a:t>Certains d'entre vous sont dans un cycle continu et d'autres vont commencer un nouveau et donc premier cycle. Ce </a:t>
            </a:r>
            <a:r>
              <a:rPr lang="fr-FR" sz="1400" b="1" u="sng" dirty="0">
                <a:solidFill>
                  <a:schemeClr val="accent1">
                    <a:lumMod val="50000"/>
                  </a:schemeClr>
                </a:solidFill>
              </a:rPr>
              <a:t>premier</a:t>
            </a:r>
            <a:r>
              <a:rPr lang="fr-FR" sz="1400" dirty="0">
                <a:solidFill>
                  <a:schemeClr val="accent1">
                    <a:lumMod val="50000"/>
                  </a:schemeClr>
                </a:solidFill>
              </a:rPr>
              <a:t> cycle a une durée de 2 ans </a:t>
            </a:r>
          </a:p>
          <a:p>
            <a:pPr>
              <a:lnSpc>
                <a:spcPct val="100000"/>
              </a:lnSpc>
            </a:pPr>
            <a:r>
              <a:rPr lang="fr-FR" sz="1400" dirty="0">
                <a:solidFill>
                  <a:schemeClr val="accent1">
                    <a:lumMod val="50000"/>
                  </a:schemeClr>
                </a:solidFill>
              </a:rPr>
              <a:t>Le processus d'évaluation comporte un certain nombre </a:t>
            </a:r>
            <a:r>
              <a:rPr lang="fr-FR" sz="1400" b="1" dirty="0">
                <a:solidFill>
                  <a:schemeClr val="accent1">
                    <a:lumMod val="50000"/>
                  </a:schemeClr>
                </a:solidFill>
              </a:rPr>
              <a:t>d'étapes obligatoires </a:t>
            </a:r>
            <a:r>
              <a:rPr lang="fr-FR" sz="1400" dirty="0">
                <a:solidFill>
                  <a:schemeClr val="accent1">
                    <a:lumMod val="50000"/>
                  </a:schemeClr>
                </a:solidFill>
              </a:rPr>
              <a:t>et un certain nombre </a:t>
            </a:r>
            <a:r>
              <a:rPr lang="fr-FR" sz="1400" b="1" dirty="0">
                <a:solidFill>
                  <a:schemeClr val="accent1">
                    <a:lumMod val="50000"/>
                  </a:schemeClr>
                </a:solidFill>
              </a:rPr>
              <a:t>d'étapes facultatives </a:t>
            </a:r>
            <a:r>
              <a:rPr lang="fr-FR" sz="1100" dirty="0">
                <a:solidFill>
                  <a:schemeClr val="accent1">
                    <a:lumMod val="50000"/>
                  </a:schemeClr>
                </a:solidFill>
              </a:rPr>
              <a:t>*processus et procédure sont utilisés ici comme synonymes dans l'ensemble du texte </a:t>
            </a:r>
          </a:p>
          <a:p>
            <a:pPr>
              <a:lnSpc>
                <a:spcPct val="100000"/>
              </a:lnSpc>
            </a:pPr>
            <a:r>
              <a:rPr lang="fr-FR" sz="1400" dirty="0">
                <a:solidFill>
                  <a:schemeClr val="accent1">
                    <a:lumMod val="50000"/>
                  </a:schemeClr>
                </a:solidFill>
              </a:rPr>
              <a:t>Un cycle d'évaluation complet comprend (3) étapes obligatoires et (2) étapes facultatives :</a:t>
            </a:r>
          </a:p>
          <a:p>
            <a:pPr marL="0" indent="0">
              <a:lnSpc>
                <a:spcPct val="100000"/>
              </a:lnSpc>
              <a:buNone/>
            </a:pPr>
            <a:r>
              <a:rPr lang="fr-FR" sz="1400" dirty="0">
                <a:solidFill>
                  <a:schemeClr val="accent1">
                    <a:lumMod val="50000"/>
                  </a:schemeClr>
                </a:solidFill>
              </a:rPr>
              <a:t>Voici une liste des étapes obligatoires</a:t>
            </a:r>
            <a:r>
              <a:rPr lang="nl-BE" sz="1400" dirty="0">
                <a:solidFill>
                  <a:schemeClr val="accent1">
                    <a:lumMod val="50000"/>
                  </a:schemeClr>
                </a:solidFill>
              </a:rPr>
              <a:t>: </a:t>
            </a:r>
          </a:p>
          <a:p>
            <a:pPr marL="971550" lvl="1" indent="-514350">
              <a:lnSpc>
                <a:spcPct val="100000"/>
              </a:lnSpc>
              <a:buFont typeface="+mj-lt"/>
              <a:buAutoNum type="arabicPeriod"/>
            </a:pPr>
            <a:r>
              <a:rPr lang="nl-BE" sz="1400" dirty="0" err="1">
                <a:solidFill>
                  <a:schemeClr val="accent1">
                    <a:lumMod val="50000"/>
                  </a:schemeClr>
                </a:solidFill>
              </a:rPr>
              <a:t>Entretien</a:t>
            </a:r>
            <a:r>
              <a:rPr lang="nl-BE" sz="1400" dirty="0">
                <a:solidFill>
                  <a:schemeClr val="accent1">
                    <a:lumMod val="50000"/>
                  </a:schemeClr>
                </a:solidFill>
              </a:rPr>
              <a:t> de </a:t>
            </a:r>
            <a:r>
              <a:rPr lang="nl-BE" sz="1400" dirty="0" err="1">
                <a:solidFill>
                  <a:schemeClr val="accent1">
                    <a:lumMod val="50000"/>
                  </a:schemeClr>
                </a:solidFill>
              </a:rPr>
              <a:t>fonction</a:t>
            </a:r>
            <a:r>
              <a:rPr lang="nl-BE" sz="1400" dirty="0">
                <a:solidFill>
                  <a:schemeClr val="accent1">
                    <a:lumMod val="50000"/>
                  </a:schemeClr>
                </a:solidFill>
              </a:rPr>
              <a:t> </a:t>
            </a:r>
          </a:p>
          <a:p>
            <a:pPr marL="971550" lvl="1" indent="-514350">
              <a:lnSpc>
                <a:spcPct val="100000"/>
              </a:lnSpc>
              <a:buFont typeface="+mj-lt"/>
              <a:buAutoNum type="arabicPeriod"/>
            </a:pPr>
            <a:r>
              <a:rPr lang="nl-BE" sz="1400" dirty="0" err="1">
                <a:solidFill>
                  <a:schemeClr val="accent1">
                    <a:lumMod val="50000"/>
                  </a:schemeClr>
                </a:solidFill>
              </a:rPr>
              <a:t>Entretien</a:t>
            </a:r>
            <a:r>
              <a:rPr lang="nl-BE" sz="1400" dirty="0">
                <a:solidFill>
                  <a:schemeClr val="accent1">
                    <a:lumMod val="50000"/>
                  </a:schemeClr>
                </a:solidFill>
              </a:rPr>
              <a:t> </a:t>
            </a:r>
            <a:r>
              <a:rPr lang="nl-BE" sz="1400" dirty="0" err="1">
                <a:solidFill>
                  <a:schemeClr val="accent1">
                    <a:lumMod val="50000"/>
                  </a:schemeClr>
                </a:solidFill>
              </a:rPr>
              <a:t>d’intermédiaire</a:t>
            </a:r>
            <a:r>
              <a:rPr lang="nl-BE" sz="1400" dirty="0">
                <a:solidFill>
                  <a:schemeClr val="accent1">
                    <a:lumMod val="50000"/>
                  </a:schemeClr>
                </a:solidFill>
              </a:rPr>
              <a:t> </a:t>
            </a:r>
          </a:p>
          <a:p>
            <a:pPr marL="971550" lvl="1" indent="-514350">
              <a:lnSpc>
                <a:spcPct val="100000"/>
              </a:lnSpc>
              <a:buFont typeface="+mj-lt"/>
              <a:buAutoNum type="arabicPeriod"/>
            </a:pPr>
            <a:r>
              <a:rPr lang="nl-BE" sz="1400" dirty="0" err="1">
                <a:solidFill>
                  <a:schemeClr val="accent1">
                    <a:lumMod val="50000"/>
                  </a:schemeClr>
                </a:solidFill>
              </a:rPr>
              <a:t>Entretien</a:t>
            </a:r>
            <a:r>
              <a:rPr lang="nl-BE" sz="1400" dirty="0">
                <a:solidFill>
                  <a:schemeClr val="accent1">
                    <a:lumMod val="50000"/>
                  </a:schemeClr>
                </a:solidFill>
              </a:rPr>
              <a:t> </a:t>
            </a:r>
            <a:r>
              <a:rPr lang="nl-BE" sz="1400" dirty="0" err="1">
                <a:solidFill>
                  <a:schemeClr val="accent1">
                    <a:lumMod val="50000"/>
                  </a:schemeClr>
                </a:solidFill>
              </a:rPr>
              <a:t>d’évaluation</a:t>
            </a:r>
            <a:r>
              <a:rPr lang="nl-BE" sz="1400" dirty="0">
                <a:solidFill>
                  <a:schemeClr val="accent1">
                    <a:lumMod val="50000"/>
                  </a:schemeClr>
                </a:solidFill>
              </a:rPr>
              <a:t> </a:t>
            </a:r>
          </a:p>
          <a:p>
            <a:pPr marL="0" indent="0">
              <a:lnSpc>
                <a:spcPct val="100000"/>
              </a:lnSpc>
              <a:buFont typeface="Arial" panose="020B0604020202020204" pitchFamily="34" charset="0"/>
              <a:buNone/>
            </a:pPr>
            <a:r>
              <a:rPr lang="nl-BE" sz="1400" dirty="0">
                <a:solidFill>
                  <a:schemeClr val="accent1">
                    <a:lumMod val="50000"/>
                  </a:schemeClr>
                </a:solidFill>
              </a:rPr>
              <a:t>Les </a:t>
            </a:r>
            <a:r>
              <a:rPr lang="nl-BE" sz="1400" dirty="0" err="1">
                <a:solidFill>
                  <a:schemeClr val="accent1">
                    <a:lumMod val="50000"/>
                  </a:schemeClr>
                </a:solidFill>
              </a:rPr>
              <a:t>étapes</a:t>
            </a:r>
            <a:r>
              <a:rPr lang="nl-BE" sz="1400" dirty="0">
                <a:solidFill>
                  <a:schemeClr val="accent1">
                    <a:lumMod val="50000"/>
                  </a:schemeClr>
                </a:solidFill>
              </a:rPr>
              <a:t> </a:t>
            </a:r>
            <a:r>
              <a:rPr lang="nl-BE" sz="1400" dirty="0" err="1">
                <a:solidFill>
                  <a:schemeClr val="accent1">
                    <a:lumMod val="50000"/>
                  </a:schemeClr>
                </a:solidFill>
              </a:rPr>
              <a:t>facultatives</a:t>
            </a:r>
            <a:r>
              <a:rPr lang="nl-BE" sz="1400" dirty="0">
                <a:solidFill>
                  <a:schemeClr val="accent1">
                    <a:lumMod val="50000"/>
                  </a:schemeClr>
                </a:solidFill>
              </a:rPr>
              <a:t>:</a:t>
            </a:r>
          </a:p>
          <a:p>
            <a:pPr>
              <a:lnSpc>
                <a:spcPct val="100000"/>
              </a:lnSpc>
              <a:buFont typeface="Wingdings" panose="05000000000000000000" pitchFamily="2" charset="2"/>
              <a:buChar char="q"/>
            </a:pPr>
            <a:r>
              <a:rPr lang="nl-BE" sz="1400" dirty="0">
                <a:solidFill>
                  <a:schemeClr val="accent1">
                    <a:lumMod val="50000"/>
                  </a:schemeClr>
                </a:solidFill>
              </a:rPr>
              <a:t>Les </a:t>
            </a:r>
            <a:r>
              <a:rPr lang="nl-BE" sz="1400" dirty="0" err="1">
                <a:solidFill>
                  <a:schemeClr val="accent1">
                    <a:lumMod val="50000"/>
                  </a:schemeClr>
                </a:solidFill>
              </a:rPr>
              <a:t>constats</a:t>
            </a:r>
            <a:r>
              <a:rPr lang="nl-BE" sz="1400" dirty="0">
                <a:solidFill>
                  <a:schemeClr val="accent1">
                    <a:lumMod val="50000"/>
                  </a:schemeClr>
                </a:solidFill>
              </a:rPr>
              <a:t> </a:t>
            </a:r>
            <a:r>
              <a:rPr lang="nl-BE" sz="1400" dirty="0" err="1">
                <a:solidFill>
                  <a:schemeClr val="accent1">
                    <a:lumMod val="50000"/>
                  </a:schemeClr>
                </a:solidFill>
              </a:rPr>
              <a:t>favorables</a:t>
            </a:r>
            <a:r>
              <a:rPr lang="nl-BE" sz="1400" dirty="0">
                <a:solidFill>
                  <a:schemeClr val="accent1">
                    <a:lumMod val="50000"/>
                  </a:schemeClr>
                </a:solidFill>
              </a:rPr>
              <a:t> </a:t>
            </a:r>
            <a:r>
              <a:rPr lang="nl-BE" sz="1400" dirty="0" err="1">
                <a:solidFill>
                  <a:schemeClr val="accent1">
                    <a:lumMod val="50000"/>
                  </a:schemeClr>
                </a:solidFill>
              </a:rPr>
              <a:t>ou</a:t>
            </a:r>
            <a:r>
              <a:rPr lang="nl-BE" sz="1400" dirty="0">
                <a:solidFill>
                  <a:schemeClr val="accent1">
                    <a:lumMod val="50000"/>
                  </a:schemeClr>
                </a:solidFill>
              </a:rPr>
              <a:t> </a:t>
            </a:r>
            <a:r>
              <a:rPr lang="nl-BE" sz="1400" dirty="0" err="1">
                <a:solidFill>
                  <a:schemeClr val="accent1">
                    <a:lumMod val="50000"/>
                  </a:schemeClr>
                </a:solidFill>
              </a:rPr>
              <a:t>défaborables</a:t>
            </a:r>
            <a:r>
              <a:rPr lang="nl-BE" sz="1400" dirty="0">
                <a:solidFill>
                  <a:schemeClr val="accent1">
                    <a:lumMod val="50000"/>
                  </a:schemeClr>
                </a:solidFill>
              </a:rPr>
              <a:t> pendant </a:t>
            </a:r>
            <a:r>
              <a:rPr lang="nl-BE" sz="1400" dirty="0" err="1">
                <a:solidFill>
                  <a:schemeClr val="accent1">
                    <a:lumMod val="50000"/>
                  </a:schemeClr>
                </a:solidFill>
              </a:rPr>
              <a:t>le</a:t>
            </a:r>
            <a:r>
              <a:rPr lang="nl-BE" sz="1400" dirty="0">
                <a:solidFill>
                  <a:schemeClr val="accent1">
                    <a:lumMod val="50000"/>
                  </a:schemeClr>
                </a:solidFill>
              </a:rPr>
              <a:t> </a:t>
            </a:r>
            <a:r>
              <a:rPr lang="nl-BE" sz="1400" dirty="0" err="1">
                <a:solidFill>
                  <a:schemeClr val="accent1">
                    <a:lumMod val="50000"/>
                  </a:schemeClr>
                </a:solidFill>
              </a:rPr>
              <a:t>cycle</a:t>
            </a:r>
            <a:r>
              <a:rPr lang="nl-BE" sz="1400" dirty="0">
                <a:solidFill>
                  <a:schemeClr val="accent1">
                    <a:lumMod val="50000"/>
                  </a:schemeClr>
                </a:solidFill>
              </a:rPr>
              <a:t> </a:t>
            </a:r>
            <a:r>
              <a:rPr lang="nl-BE" sz="1400" dirty="0" err="1">
                <a:solidFill>
                  <a:schemeClr val="accent1">
                    <a:lumMod val="50000"/>
                  </a:schemeClr>
                </a:solidFill>
              </a:rPr>
              <a:t>d’évaluation</a:t>
            </a:r>
            <a:r>
              <a:rPr lang="nl-BE" sz="1400" dirty="0">
                <a:solidFill>
                  <a:schemeClr val="accent1">
                    <a:lumMod val="50000"/>
                  </a:schemeClr>
                </a:solidFill>
              </a:rPr>
              <a:t> </a:t>
            </a:r>
          </a:p>
          <a:p>
            <a:pPr>
              <a:lnSpc>
                <a:spcPct val="100000"/>
              </a:lnSpc>
              <a:buFont typeface="Wingdings" panose="05000000000000000000" pitchFamily="2" charset="2"/>
              <a:buChar char="q"/>
            </a:pPr>
            <a:r>
              <a:rPr lang="nl-BE" sz="1400" dirty="0">
                <a:solidFill>
                  <a:schemeClr val="accent1">
                    <a:lumMod val="50000"/>
                  </a:schemeClr>
                </a:solidFill>
              </a:rPr>
              <a:t>Auto-</a:t>
            </a:r>
            <a:r>
              <a:rPr lang="nl-BE" sz="1400" dirty="0" err="1">
                <a:solidFill>
                  <a:schemeClr val="accent1">
                    <a:lumMod val="50000"/>
                  </a:schemeClr>
                </a:solidFill>
              </a:rPr>
              <a:t>évaluation</a:t>
            </a:r>
            <a:r>
              <a:rPr lang="nl-BE" sz="1400" dirty="0">
                <a:solidFill>
                  <a:schemeClr val="accent1">
                    <a:lumMod val="50000"/>
                  </a:schemeClr>
                </a:solidFill>
              </a:rPr>
              <a:t> </a:t>
            </a:r>
          </a:p>
          <a:p>
            <a:endParaRPr lang="nl-BE" sz="1400" dirty="0">
              <a:solidFill>
                <a:schemeClr val="accent1">
                  <a:lumMod val="50000"/>
                </a:schemeClr>
              </a:solidFill>
            </a:endParaRPr>
          </a:p>
        </p:txBody>
      </p:sp>
      <p:pic>
        <p:nvPicPr>
          <p:cNvPr id="6" name="Afbeelding 5">
            <a:extLst>
              <a:ext uri="{FF2B5EF4-FFF2-40B4-BE49-F238E27FC236}">
                <a16:creationId xmlns:a16="http://schemas.microsoft.com/office/drawing/2014/main" id="{E8D5BA27-3CC2-44B5-AADB-91278DDD5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684" y="0"/>
            <a:ext cx="1690316" cy="915864"/>
          </a:xfrm>
          <a:prstGeom prst="rect">
            <a:avLst/>
          </a:prstGeom>
        </p:spPr>
      </p:pic>
    </p:spTree>
    <p:extLst>
      <p:ext uri="{BB962C8B-B14F-4D97-AF65-F5344CB8AC3E}">
        <p14:creationId xmlns:p14="http://schemas.microsoft.com/office/powerpoint/2010/main" val="3179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1285204-A964-4E36-82CB-DA862908A06B}"/>
              </a:ext>
            </a:extLst>
          </p:cNvPr>
          <p:cNvSpPr>
            <a:spLocks noGrp="1"/>
          </p:cNvSpPr>
          <p:nvPr>
            <p:ph type="title"/>
          </p:nvPr>
        </p:nvSpPr>
        <p:spPr>
          <a:xfrm>
            <a:off x="1137036" y="548640"/>
            <a:ext cx="9543405" cy="1188720"/>
          </a:xfrm>
        </p:spPr>
        <p:txBody>
          <a:bodyPr>
            <a:normAutofit fontScale="90000"/>
          </a:bodyPr>
          <a:lstStyle/>
          <a:p>
            <a:pPr algn="ctr"/>
            <a:r>
              <a:rPr lang="fr-FR" dirty="0">
                <a:solidFill>
                  <a:schemeClr val="tx1">
                    <a:lumMod val="85000"/>
                    <a:lumOff val="15000"/>
                  </a:schemeClr>
                </a:solidFill>
              </a:rPr>
              <a:t>Objectifs de la procédure d'évaluation </a:t>
            </a:r>
            <a:r>
              <a:rPr lang="nl-BE" dirty="0">
                <a:solidFill>
                  <a:srgbClr val="002060"/>
                </a:solidFill>
              </a:rPr>
              <a:t>Doelstellingen evaluatieprocedure  </a:t>
            </a:r>
          </a:p>
        </p:txBody>
      </p:sp>
      <p:sp>
        <p:nvSpPr>
          <p:cNvPr id="3" name="Tijdelijke aanduiding voor inhoud 2">
            <a:extLst>
              <a:ext uri="{FF2B5EF4-FFF2-40B4-BE49-F238E27FC236}">
                <a16:creationId xmlns:a16="http://schemas.microsoft.com/office/drawing/2014/main" id="{2FA89354-6D2A-4F01-ABD0-288A71298F93}"/>
              </a:ext>
            </a:extLst>
          </p:cNvPr>
          <p:cNvSpPr>
            <a:spLocks noGrp="1"/>
          </p:cNvSpPr>
          <p:nvPr>
            <p:ph idx="1"/>
          </p:nvPr>
        </p:nvSpPr>
        <p:spPr>
          <a:xfrm>
            <a:off x="334574" y="2473053"/>
            <a:ext cx="4880521" cy="3497843"/>
          </a:xfrm>
        </p:spPr>
        <p:txBody>
          <a:bodyPr anchor="ctr">
            <a:normAutofit fontScale="77500" lnSpcReduction="20000"/>
          </a:bodyPr>
          <a:lstStyle/>
          <a:p>
            <a:r>
              <a:rPr lang="fr-BE" sz="2200" dirty="0" err="1">
                <a:solidFill>
                  <a:schemeClr val="accent1">
                    <a:lumMod val="50000"/>
                  </a:schemeClr>
                </a:solidFill>
              </a:rPr>
              <a:t>Duidelijkheid</a:t>
            </a:r>
            <a:r>
              <a:rPr lang="fr-BE" sz="2200" dirty="0">
                <a:solidFill>
                  <a:schemeClr val="accent1">
                    <a:lumMod val="50000"/>
                  </a:schemeClr>
                </a:solidFill>
              </a:rPr>
              <a:t>  van de </a:t>
            </a:r>
            <a:r>
              <a:rPr lang="fr-BE" sz="2200" dirty="0" err="1">
                <a:solidFill>
                  <a:schemeClr val="accent1">
                    <a:lumMod val="50000"/>
                  </a:schemeClr>
                </a:solidFill>
              </a:rPr>
              <a:t>opdrachten</a:t>
            </a:r>
            <a:r>
              <a:rPr lang="fr-BE" sz="2200" dirty="0">
                <a:solidFill>
                  <a:schemeClr val="accent1">
                    <a:lumMod val="50000"/>
                  </a:schemeClr>
                </a:solidFill>
              </a:rPr>
              <a:t>, </a:t>
            </a:r>
            <a:r>
              <a:rPr lang="fr-BE" sz="2200" dirty="0" err="1">
                <a:solidFill>
                  <a:schemeClr val="accent1">
                    <a:lumMod val="50000"/>
                  </a:schemeClr>
                </a:solidFill>
              </a:rPr>
              <a:t>taken</a:t>
            </a:r>
            <a:r>
              <a:rPr lang="fr-BE" sz="2200" dirty="0">
                <a:solidFill>
                  <a:schemeClr val="accent1">
                    <a:lumMod val="50000"/>
                  </a:schemeClr>
                </a:solidFill>
              </a:rPr>
              <a:t> en </a:t>
            </a:r>
            <a:r>
              <a:rPr lang="fr-BE" sz="2200" dirty="0" err="1">
                <a:solidFill>
                  <a:schemeClr val="accent1">
                    <a:lumMod val="50000"/>
                  </a:schemeClr>
                </a:solidFill>
              </a:rPr>
              <a:t>doelstellingen</a:t>
            </a:r>
            <a:endParaRPr lang="fr-BE" sz="2200" dirty="0">
              <a:solidFill>
                <a:schemeClr val="accent1">
                  <a:lumMod val="50000"/>
                </a:schemeClr>
              </a:solidFill>
            </a:endParaRPr>
          </a:p>
          <a:p>
            <a:r>
              <a:rPr lang="nl-BE" sz="2200" dirty="0">
                <a:solidFill>
                  <a:schemeClr val="accent1">
                    <a:lumMod val="50000"/>
                  </a:schemeClr>
                </a:solidFill>
              </a:rPr>
              <a:t>Respectvolle en opbouwende dialoog</a:t>
            </a:r>
          </a:p>
          <a:p>
            <a:r>
              <a:rPr lang="nl-BE" sz="2200" dirty="0">
                <a:solidFill>
                  <a:schemeClr val="accent1">
                    <a:lumMod val="50000"/>
                  </a:schemeClr>
                </a:solidFill>
              </a:rPr>
              <a:t>Stilstaan bij de kwaliteit &amp; doeltreffendheid van het dagdagelijks werk</a:t>
            </a:r>
          </a:p>
          <a:p>
            <a:r>
              <a:rPr lang="nl-BE" sz="2200" dirty="0">
                <a:solidFill>
                  <a:schemeClr val="accent1">
                    <a:lumMod val="50000"/>
                  </a:schemeClr>
                </a:solidFill>
              </a:rPr>
              <a:t>Stimulerende samenwerking met de  medewerker, het uitoefenen van zijn functie en de context waarin de medewerker opereert </a:t>
            </a:r>
          </a:p>
          <a:p>
            <a:r>
              <a:rPr lang="nl-BE" sz="2200" dirty="0">
                <a:solidFill>
                  <a:schemeClr val="accent1">
                    <a:lumMod val="50000"/>
                  </a:schemeClr>
                </a:solidFill>
              </a:rPr>
              <a:t>Officiële gelegenheid om feedback te brengen </a:t>
            </a:r>
          </a:p>
          <a:p>
            <a:r>
              <a:rPr lang="nl-BE" sz="2200" dirty="0">
                <a:solidFill>
                  <a:schemeClr val="accent1">
                    <a:lumMod val="50000"/>
                  </a:schemeClr>
                </a:solidFill>
              </a:rPr>
              <a:t>De omstandigheden, de middelen waarmee de medewerker werkt, komen ook aan bod</a:t>
            </a:r>
          </a:p>
          <a:p>
            <a:r>
              <a:rPr lang="nl-BE" sz="2200" dirty="0">
                <a:solidFill>
                  <a:schemeClr val="accent1">
                    <a:lumMod val="50000"/>
                  </a:schemeClr>
                </a:solidFill>
              </a:rPr>
              <a:t>Moment van reflectie over de verantwoordelijkheden en autonomie </a:t>
            </a:r>
          </a:p>
          <a:p>
            <a:pPr marL="0" indent="0">
              <a:buNone/>
            </a:pPr>
            <a:endParaRPr lang="nl-BE" sz="2200" dirty="0">
              <a:solidFill>
                <a:schemeClr val="tx1">
                  <a:lumMod val="85000"/>
                  <a:lumOff val="15000"/>
                </a:schemeClr>
              </a:solidFill>
            </a:endParaRP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CAAE6C8A-92C8-4338-A75F-1BF7A27213AE}"/>
              </a:ext>
            </a:extLst>
          </p:cNvPr>
          <p:cNvSpPr>
            <a:spLocks noGrp="1"/>
          </p:cNvSpPr>
          <p:nvPr>
            <p:ph type="sldNum" sz="quarter" idx="12"/>
          </p:nvPr>
        </p:nvSpPr>
        <p:spPr>
          <a:xfrm>
            <a:off x="8610600" y="6356350"/>
            <a:ext cx="2743200" cy="365125"/>
          </a:xfrm>
        </p:spPr>
        <p:txBody>
          <a:bodyPr>
            <a:normAutofit/>
          </a:bodyPr>
          <a:lstStyle/>
          <a:p>
            <a:pPr>
              <a:spcAft>
                <a:spcPts val="600"/>
              </a:spcAft>
            </a:pPr>
            <a:fld id="{744B6DA4-A4C6-48F8-ADEC-F27F78CDB018}" type="slidenum">
              <a:rPr lang="nl-BE" sz="1000" smtClean="0"/>
              <a:t>4</a:t>
            </a:fld>
            <a:endParaRPr lang="nl-BE" sz="1000" dirty="0"/>
          </a:p>
        </p:txBody>
      </p:sp>
      <p:pic>
        <p:nvPicPr>
          <p:cNvPr id="5" name="Afbeelding 4">
            <a:extLst>
              <a:ext uri="{FF2B5EF4-FFF2-40B4-BE49-F238E27FC236}">
                <a16:creationId xmlns:a16="http://schemas.microsoft.com/office/drawing/2014/main" id="{13448F29-0155-4A42-ABC3-80A6EDAAA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684" y="0"/>
            <a:ext cx="1690316" cy="915864"/>
          </a:xfrm>
          <a:prstGeom prst="rect">
            <a:avLst/>
          </a:prstGeom>
        </p:spPr>
      </p:pic>
      <p:sp>
        <p:nvSpPr>
          <p:cNvPr id="11" name="Tijdelijke aanduiding voor inhoud 2">
            <a:extLst>
              <a:ext uri="{FF2B5EF4-FFF2-40B4-BE49-F238E27FC236}">
                <a16:creationId xmlns:a16="http://schemas.microsoft.com/office/drawing/2014/main" id="{42790637-F7D5-4B4F-851C-7375488671F4}"/>
              </a:ext>
            </a:extLst>
          </p:cNvPr>
          <p:cNvSpPr txBox="1">
            <a:spLocks/>
          </p:cNvSpPr>
          <p:nvPr/>
        </p:nvSpPr>
        <p:spPr>
          <a:xfrm>
            <a:off x="5828045" y="2200589"/>
            <a:ext cx="5014126" cy="3770307"/>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chemeClr val="tx1">
                    <a:lumMod val="85000"/>
                    <a:lumOff val="15000"/>
                  </a:schemeClr>
                </a:solidFill>
              </a:rPr>
              <a:t>Clarté des missions, tâches et objectifs </a:t>
            </a:r>
          </a:p>
          <a:p>
            <a:r>
              <a:rPr lang="fr-FR" sz="2000" dirty="0">
                <a:solidFill>
                  <a:schemeClr val="tx1">
                    <a:lumMod val="85000"/>
                    <a:lumOff val="15000"/>
                  </a:schemeClr>
                </a:solidFill>
              </a:rPr>
              <a:t>Dialogue respectueux et constructif</a:t>
            </a:r>
          </a:p>
          <a:p>
            <a:r>
              <a:rPr lang="fr-FR" sz="2000" dirty="0">
                <a:solidFill>
                  <a:schemeClr val="tx1">
                    <a:lumMod val="85000"/>
                    <a:lumOff val="15000"/>
                  </a:schemeClr>
                </a:solidFill>
              </a:rPr>
              <a:t>Réfléchir à la qualité et à l'efficacité du travail quotidien</a:t>
            </a:r>
          </a:p>
          <a:p>
            <a:r>
              <a:rPr lang="fr-FR" sz="2000" dirty="0">
                <a:solidFill>
                  <a:schemeClr val="tx1">
                    <a:lumMod val="85000"/>
                    <a:lumOff val="15000"/>
                  </a:schemeClr>
                </a:solidFill>
              </a:rPr>
              <a:t>Stimuler la coopération avec le membre du personnel, l'exécution de son travail et le contexte dans lequel il évolue</a:t>
            </a:r>
          </a:p>
          <a:p>
            <a:r>
              <a:rPr lang="fr-FR" sz="2000" dirty="0">
                <a:solidFill>
                  <a:schemeClr val="tx1">
                    <a:lumMod val="85000"/>
                    <a:lumOff val="15000"/>
                  </a:schemeClr>
                </a:solidFill>
              </a:rPr>
              <a:t>Possibilité officielle de donner son feedback</a:t>
            </a:r>
          </a:p>
          <a:p>
            <a:r>
              <a:rPr lang="fr-FR" sz="2000" dirty="0">
                <a:solidFill>
                  <a:schemeClr val="tx1">
                    <a:lumMod val="85000"/>
                    <a:lumOff val="15000"/>
                  </a:schemeClr>
                </a:solidFill>
              </a:rPr>
              <a:t>Les circonstances, les ressources avec lesquelles le membre du personnel travaille, sont également discutées</a:t>
            </a:r>
          </a:p>
          <a:p>
            <a:r>
              <a:rPr lang="fr-FR" sz="2000" dirty="0">
                <a:solidFill>
                  <a:schemeClr val="tx1">
                    <a:lumMod val="85000"/>
                    <a:lumOff val="15000"/>
                  </a:schemeClr>
                </a:solidFill>
              </a:rPr>
              <a:t>Moment de réflexion sur les responsabilités et l'autonomie </a:t>
            </a:r>
            <a:endParaRPr lang="nl-BE" sz="2000" dirty="0">
              <a:solidFill>
                <a:schemeClr val="tx1">
                  <a:lumMod val="85000"/>
                  <a:lumOff val="15000"/>
                </a:schemeClr>
              </a:solidFill>
            </a:endParaRPr>
          </a:p>
        </p:txBody>
      </p:sp>
    </p:spTree>
    <p:extLst>
      <p:ext uri="{BB962C8B-B14F-4D97-AF65-F5344CB8AC3E}">
        <p14:creationId xmlns:p14="http://schemas.microsoft.com/office/powerpoint/2010/main" val="224845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AA193B2-7873-457C-98A4-7059490AA29E}"/>
              </a:ext>
            </a:extLst>
          </p:cNvPr>
          <p:cNvSpPr>
            <a:spLocks noGrp="1"/>
          </p:cNvSpPr>
          <p:nvPr>
            <p:ph type="title"/>
          </p:nvPr>
        </p:nvSpPr>
        <p:spPr>
          <a:xfrm>
            <a:off x="1137036" y="548640"/>
            <a:ext cx="9543405" cy="1188720"/>
          </a:xfrm>
        </p:spPr>
        <p:txBody>
          <a:bodyPr>
            <a:normAutofit fontScale="90000"/>
          </a:bodyPr>
          <a:lstStyle/>
          <a:p>
            <a:pPr algn="ctr"/>
            <a:r>
              <a:rPr lang="nl-BE" dirty="0">
                <a:solidFill>
                  <a:schemeClr val="tx1">
                    <a:lumMod val="85000"/>
                    <a:lumOff val="15000"/>
                  </a:schemeClr>
                </a:solidFill>
              </a:rPr>
              <a:t>Fases van het evaluatieproces</a:t>
            </a:r>
            <a:br>
              <a:rPr lang="nl-BE" dirty="0">
                <a:solidFill>
                  <a:schemeClr val="tx1">
                    <a:lumMod val="85000"/>
                    <a:lumOff val="15000"/>
                  </a:schemeClr>
                </a:solidFill>
              </a:rPr>
            </a:br>
            <a:r>
              <a:rPr lang="fr-FR" dirty="0">
                <a:solidFill>
                  <a:srgbClr val="002060"/>
                </a:solidFill>
              </a:rPr>
              <a:t>Les phases du processus d'évaluation </a:t>
            </a:r>
            <a:endParaRPr lang="nl-BE" dirty="0">
              <a:solidFill>
                <a:srgbClr val="002060"/>
              </a:solidFill>
            </a:endParaRPr>
          </a:p>
        </p:txBody>
      </p:sp>
      <p:sp>
        <p:nvSpPr>
          <p:cNvPr id="3" name="Tijdelijke aanduiding voor inhoud 2">
            <a:extLst>
              <a:ext uri="{FF2B5EF4-FFF2-40B4-BE49-F238E27FC236}">
                <a16:creationId xmlns:a16="http://schemas.microsoft.com/office/drawing/2014/main" id="{557BEA05-A48D-417A-B1D8-358DAA0E9A21}"/>
              </a:ext>
            </a:extLst>
          </p:cNvPr>
          <p:cNvSpPr>
            <a:spLocks noGrp="1"/>
          </p:cNvSpPr>
          <p:nvPr>
            <p:ph idx="1"/>
          </p:nvPr>
        </p:nvSpPr>
        <p:spPr>
          <a:xfrm>
            <a:off x="571315" y="2431766"/>
            <a:ext cx="5085907" cy="3382574"/>
          </a:xfrm>
        </p:spPr>
        <p:txBody>
          <a:bodyPr anchor="ctr">
            <a:normAutofit/>
          </a:bodyPr>
          <a:lstStyle/>
          <a:p>
            <a:pPr marL="514350" indent="-514350">
              <a:buFont typeface="+mj-lt"/>
              <a:buAutoNum type="arabicPeriod"/>
            </a:pPr>
            <a:r>
              <a:rPr lang="nl-BE" sz="2000" dirty="0">
                <a:solidFill>
                  <a:schemeClr val="tx1">
                    <a:lumMod val="85000"/>
                    <a:lumOff val="15000"/>
                  </a:schemeClr>
                </a:solidFill>
              </a:rPr>
              <a:t>De toekenning van een modelfunctiebeschrijving </a:t>
            </a:r>
          </a:p>
          <a:p>
            <a:pPr marL="514350" indent="-514350">
              <a:buFont typeface="+mj-lt"/>
              <a:buAutoNum type="arabicPeriod"/>
            </a:pPr>
            <a:r>
              <a:rPr lang="nl-BE" sz="2000" dirty="0">
                <a:solidFill>
                  <a:schemeClr val="tx1">
                    <a:lumMod val="85000"/>
                    <a:lumOff val="15000"/>
                  </a:schemeClr>
                </a:solidFill>
              </a:rPr>
              <a:t>Het functiegesprek </a:t>
            </a:r>
          </a:p>
          <a:p>
            <a:pPr marL="514350" indent="-514350">
              <a:buFont typeface="+mj-lt"/>
              <a:buAutoNum type="arabicPeriod"/>
            </a:pPr>
            <a:r>
              <a:rPr lang="nl-BE" sz="2000" dirty="0">
                <a:solidFill>
                  <a:schemeClr val="tx1">
                    <a:lumMod val="85000"/>
                    <a:lumOff val="15000"/>
                  </a:schemeClr>
                </a:solidFill>
              </a:rPr>
              <a:t>Tussentijdse evaluatiegesprekken </a:t>
            </a:r>
          </a:p>
          <a:p>
            <a:pPr marL="514350" indent="-514350">
              <a:buFont typeface="+mj-lt"/>
              <a:buAutoNum type="arabicPeriod"/>
            </a:pPr>
            <a:r>
              <a:rPr lang="nl-BE" sz="2000" dirty="0">
                <a:solidFill>
                  <a:schemeClr val="tx1">
                    <a:lumMod val="85000"/>
                    <a:lumOff val="15000"/>
                  </a:schemeClr>
                </a:solidFill>
              </a:rPr>
              <a:t>Gunstige en ongunstige vaststellingen</a:t>
            </a:r>
          </a:p>
          <a:p>
            <a:pPr marL="514350" indent="-514350">
              <a:buFont typeface="+mj-lt"/>
              <a:buAutoNum type="arabicPeriod"/>
            </a:pPr>
            <a:r>
              <a:rPr lang="nl-BE" sz="2000" dirty="0">
                <a:solidFill>
                  <a:schemeClr val="tx1">
                    <a:lumMod val="85000"/>
                    <a:lumOff val="15000"/>
                  </a:schemeClr>
                </a:solidFill>
              </a:rPr>
              <a:t>Zelfevaluatie </a:t>
            </a:r>
          </a:p>
          <a:p>
            <a:pPr marL="514350" indent="-514350">
              <a:buFont typeface="+mj-lt"/>
              <a:buAutoNum type="arabicPeriod"/>
            </a:pPr>
            <a:r>
              <a:rPr lang="nl-BE" sz="2000" dirty="0">
                <a:solidFill>
                  <a:schemeClr val="tx1">
                    <a:lumMod val="85000"/>
                    <a:lumOff val="15000"/>
                  </a:schemeClr>
                </a:solidFill>
              </a:rPr>
              <a:t>Evaluatiegesprek </a:t>
            </a:r>
          </a:p>
          <a:p>
            <a:pPr marL="514350" indent="-514350">
              <a:buFont typeface="+mj-lt"/>
              <a:buAutoNum type="arabicPeriod"/>
            </a:pPr>
            <a:r>
              <a:rPr lang="nl-BE" sz="2000" dirty="0">
                <a:solidFill>
                  <a:schemeClr val="tx1">
                    <a:lumMod val="85000"/>
                    <a:lumOff val="15000"/>
                  </a:schemeClr>
                </a:solidFill>
              </a:rPr>
              <a:t>Beroepsprocedure  </a:t>
            </a: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277750A1-8B9D-4F82-B734-21F412DACC49}"/>
              </a:ext>
            </a:extLst>
          </p:cNvPr>
          <p:cNvSpPr>
            <a:spLocks noGrp="1"/>
          </p:cNvSpPr>
          <p:nvPr>
            <p:ph type="sldNum" sz="quarter" idx="12"/>
          </p:nvPr>
        </p:nvSpPr>
        <p:spPr>
          <a:xfrm>
            <a:off x="8610600" y="6356350"/>
            <a:ext cx="2743200" cy="365125"/>
          </a:xfrm>
        </p:spPr>
        <p:txBody>
          <a:bodyPr>
            <a:normAutofit/>
          </a:bodyPr>
          <a:lstStyle/>
          <a:p>
            <a:pPr>
              <a:spcAft>
                <a:spcPts val="600"/>
              </a:spcAft>
            </a:pPr>
            <a:fld id="{70B9B866-B42A-4D1E-8463-84AF20CCE168}" type="slidenum">
              <a:rPr lang="nl-BE" sz="1000"/>
              <a:pPr>
                <a:spcAft>
                  <a:spcPts val="600"/>
                </a:spcAft>
              </a:pPr>
              <a:t>5</a:t>
            </a:fld>
            <a:endParaRPr lang="nl-BE" sz="1000"/>
          </a:p>
        </p:txBody>
      </p:sp>
      <p:pic>
        <p:nvPicPr>
          <p:cNvPr id="5" name="Afbeelding 4">
            <a:extLst>
              <a:ext uri="{FF2B5EF4-FFF2-40B4-BE49-F238E27FC236}">
                <a16:creationId xmlns:a16="http://schemas.microsoft.com/office/drawing/2014/main" id="{BF2CE57E-990D-401B-B93A-770FC14BD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684" y="0"/>
            <a:ext cx="1690316" cy="915864"/>
          </a:xfrm>
          <a:prstGeom prst="rect">
            <a:avLst/>
          </a:prstGeom>
        </p:spPr>
      </p:pic>
      <p:sp>
        <p:nvSpPr>
          <p:cNvPr id="9" name="Tijdelijke aanduiding voor inhoud 2">
            <a:extLst>
              <a:ext uri="{FF2B5EF4-FFF2-40B4-BE49-F238E27FC236}">
                <a16:creationId xmlns:a16="http://schemas.microsoft.com/office/drawing/2014/main" id="{45F9D275-51BB-4788-A3A4-B4A162EF858F}"/>
              </a:ext>
            </a:extLst>
          </p:cNvPr>
          <p:cNvSpPr txBox="1">
            <a:spLocks/>
          </p:cNvSpPr>
          <p:nvPr/>
        </p:nvSpPr>
        <p:spPr>
          <a:xfrm>
            <a:off x="6029010" y="2451798"/>
            <a:ext cx="5085907" cy="33625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fr-FR" sz="2000" dirty="0">
                <a:solidFill>
                  <a:srgbClr val="002060"/>
                </a:solidFill>
              </a:rPr>
              <a:t>L'attribution d'une description de fonction-type</a:t>
            </a:r>
          </a:p>
          <a:p>
            <a:pPr marL="514350" indent="-514350">
              <a:buFont typeface="+mj-lt"/>
              <a:buAutoNum type="arabicPeriod"/>
            </a:pPr>
            <a:r>
              <a:rPr lang="fr-FR" sz="2000" dirty="0">
                <a:solidFill>
                  <a:srgbClr val="002060"/>
                </a:solidFill>
              </a:rPr>
              <a:t>L'entretien de fonction</a:t>
            </a:r>
          </a:p>
          <a:p>
            <a:pPr marL="514350" indent="-514350">
              <a:buFont typeface="+mj-lt"/>
              <a:buAutoNum type="arabicPeriod"/>
            </a:pPr>
            <a:r>
              <a:rPr lang="fr-FR" sz="2000" dirty="0">
                <a:solidFill>
                  <a:srgbClr val="002060"/>
                </a:solidFill>
              </a:rPr>
              <a:t>L'entretien intermédiaire</a:t>
            </a:r>
          </a:p>
          <a:p>
            <a:pPr marL="514350" indent="-514350">
              <a:buFont typeface="+mj-lt"/>
              <a:buAutoNum type="arabicPeriod"/>
            </a:pPr>
            <a:r>
              <a:rPr lang="fr-FR" sz="2000" dirty="0">
                <a:solidFill>
                  <a:srgbClr val="002060"/>
                </a:solidFill>
              </a:rPr>
              <a:t>Les constats favorables ou défavorables</a:t>
            </a:r>
          </a:p>
          <a:p>
            <a:pPr marL="514350" indent="-514350">
              <a:buFont typeface="+mj-lt"/>
              <a:buAutoNum type="arabicPeriod"/>
            </a:pPr>
            <a:r>
              <a:rPr lang="fr-FR" sz="2000" dirty="0">
                <a:solidFill>
                  <a:srgbClr val="002060"/>
                </a:solidFill>
              </a:rPr>
              <a:t>Auto-évaluation </a:t>
            </a:r>
          </a:p>
          <a:p>
            <a:pPr marL="514350" indent="-514350">
              <a:buFont typeface="+mj-lt"/>
              <a:buAutoNum type="arabicPeriod"/>
            </a:pPr>
            <a:r>
              <a:rPr lang="fr-FR" sz="2000" dirty="0">
                <a:solidFill>
                  <a:srgbClr val="002060"/>
                </a:solidFill>
              </a:rPr>
              <a:t>L’entretien d'évaluation</a:t>
            </a:r>
          </a:p>
          <a:p>
            <a:pPr marL="514350" indent="-514350">
              <a:buFont typeface="+mj-lt"/>
              <a:buAutoNum type="arabicPeriod"/>
            </a:pPr>
            <a:r>
              <a:rPr lang="fr-FR" sz="2000" dirty="0">
                <a:solidFill>
                  <a:srgbClr val="002060"/>
                </a:solidFill>
              </a:rPr>
              <a:t>La procédure de recours</a:t>
            </a:r>
          </a:p>
        </p:txBody>
      </p:sp>
    </p:spTree>
    <p:extLst>
      <p:ext uri="{BB962C8B-B14F-4D97-AF65-F5344CB8AC3E}">
        <p14:creationId xmlns:p14="http://schemas.microsoft.com/office/powerpoint/2010/main" val="378413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16E99F1-C2D6-40AD-ABD7-673D18906A68}"/>
              </a:ext>
            </a:extLst>
          </p:cNvPr>
          <p:cNvSpPr>
            <a:spLocks noGrp="1"/>
          </p:cNvSpPr>
          <p:nvPr>
            <p:ph type="title"/>
          </p:nvPr>
        </p:nvSpPr>
        <p:spPr>
          <a:xfrm>
            <a:off x="1137036" y="548640"/>
            <a:ext cx="9543405" cy="1188720"/>
          </a:xfrm>
        </p:spPr>
        <p:txBody>
          <a:bodyPr>
            <a:normAutofit fontScale="90000"/>
          </a:bodyPr>
          <a:lstStyle/>
          <a:p>
            <a:pPr algn="ctr"/>
            <a:r>
              <a:rPr lang="nl-BE" dirty="0">
                <a:solidFill>
                  <a:schemeClr val="tx1">
                    <a:lumMod val="85000"/>
                    <a:lumOff val="15000"/>
                  </a:schemeClr>
                </a:solidFill>
              </a:rPr>
              <a:t>1ère </a:t>
            </a:r>
            <a:r>
              <a:rPr lang="nl-BE" dirty="0" err="1">
                <a:solidFill>
                  <a:schemeClr val="tx1">
                    <a:lumMod val="85000"/>
                    <a:lumOff val="15000"/>
                  </a:schemeClr>
                </a:solidFill>
              </a:rPr>
              <a:t>phase</a:t>
            </a:r>
            <a:r>
              <a:rPr lang="nl-BE" dirty="0">
                <a:solidFill>
                  <a:schemeClr val="tx1">
                    <a:lumMod val="85000"/>
                    <a:lumOff val="15000"/>
                  </a:schemeClr>
                </a:solidFill>
              </a:rPr>
              <a:t> : </a:t>
            </a:r>
            <a:r>
              <a:rPr lang="nl-BE" dirty="0" err="1">
                <a:solidFill>
                  <a:schemeClr val="tx1">
                    <a:lumMod val="85000"/>
                    <a:lumOff val="15000"/>
                  </a:schemeClr>
                </a:solidFill>
              </a:rPr>
              <a:t>Description</a:t>
            </a:r>
            <a:r>
              <a:rPr lang="nl-BE" dirty="0">
                <a:solidFill>
                  <a:schemeClr val="tx1">
                    <a:lumMod val="85000"/>
                    <a:lumOff val="15000"/>
                  </a:schemeClr>
                </a:solidFill>
              </a:rPr>
              <a:t> de </a:t>
            </a:r>
            <a:r>
              <a:rPr lang="nl-BE" dirty="0" err="1">
                <a:solidFill>
                  <a:schemeClr val="tx1">
                    <a:lumMod val="85000"/>
                    <a:lumOff val="15000"/>
                  </a:schemeClr>
                </a:solidFill>
              </a:rPr>
              <a:t>fonction</a:t>
            </a:r>
            <a:r>
              <a:rPr lang="nl-BE" dirty="0">
                <a:solidFill>
                  <a:schemeClr val="tx1">
                    <a:lumMod val="85000"/>
                    <a:lumOff val="15000"/>
                  </a:schemeClr>
                </a:solidFill>
              </a:rPr>
              <a:t>-type</a:t>
            </a:r>
            <a:br>
              <a:rPr lang="nl-BE" dirty="0">
                <a:solidFill>
                  <a:schemeClr val="tx1">
                    <a:lumMod val="85000"/>
                    <a:lumOff val="15000"/>
                  </a:schemeClr>
                </a:solidFill>
              </a:rPr>
            </a:br>
            <a:r>
              <a:rPr lang="nl-BE" dirty="0">
                <a:solidFill>
                  <a:srgbClr val="002060"/>
                </a:solidFill>
              </a:rPr>
              <a:t>1</a:t>
            </a:r>
            <a:r>
              <a:rPr lang="nl-BE" baseline="30000" dirty="0">
                <a:solidFill>
                  <a:srgbClr val="002060"/>
                </a:solidFill>
              </a:rPr>
              <a:t>e</a:t>
            </a:r>
            <a:r>
              <a:rPr lang="nl-BE" dirty="0">
                <a:solidFill>
                  <a:srgbClr val="002060"/>
                </a:solidFill>
              </a:rPr>
              <a:t> fase: Modelfunctiebeschrijving </a:t>
            </a:r>
          </a:p>
        </p:txBody>
      </p:sp>
      <p:sp>
        <p:nvSpPr>
          <p:cNvPr id="3" name="Tijdelijke aanduiding voor inhoud 2">
            <a:extLst>
              <a:ext uri="{FF2B5EF4-FFF2-40B4-BE49-F238E27FC236}">
                <a16:creationId xmlns:a16="http://schemas.microsoft.com/office/drawing/2014/main" id="{8FB5A38E-A5FF-4598-8F94-004358F02416}"/>
              </a:ext>
            </a:extLst>
          </p:cNvPr>
          <p:cNvSpPr>
            <a:spLocks noGrp="1"/>
          </p:cNvSpPr>
          <p:nvPr>
            <p:ph idx="1"/>
          </p:nvPr>
        </p:nvSpPr>
        <p:spPr>
          <a:xfrm>
            <a:off x="852668" y="2247847"/>
            <a:ext cx="4161459" cy="3165167"/>
          </a:xfrm>
        </p:spPr>
        <p:txBody>
          <a:bodyPr anchor="ctr">
            <a:normAutofit fontScale="92500" lnSpcReduction="20000"/>
          </a:bodyPr>
          <a:lstStyle/>
          <a:p>
            <a:r>
              <a:rPr lang="fr-FR" sz="2400" dirty="0">
                <a:solidFill>
                  <a:schemeClr val="tx1">
                    <a:lumMod val="85000"/>
                    <a:lumOff val="15000"/>
                  </a:schemeClr>
                </a:solidFill>
              </a:rPr>
              <a:t>Structure spécifique : </a:t>
            </a:r>
          </a:p>
          <a:p>
            <a:endParaRPr lang="fr-FR" sz="2400" dirty="0">
              <a:solidFill>
                <a:schemeClr val="tx1">
                  <a:lumMod val="85000"/>
                  <a:lumOff val="15000"/>
                </a:schemeClr>
              </a:solidFill>
            </a:endParaRPr>
          </a:p>
          <a:p>
            <a:pPr lvl="1">
              <a:buFont typeface="Wingdings" panose="05000000000000000000" pitchFamily="2" charset="2"/>
              <a:buChar char="Ø"/>
            </a:pPr>
            <a:r>
              <a:rPr lang="fr-FR" sz="2000" dirty="0">
                <a:solidFill>
                  <a:schemeClr val="tx1">
                    <a:lumMod val="85000"/>
                    <a:lumOff val="15000"/>
                  </a:schemeClr>
                </a:solidFill>
              </a:rPr>
              <a:t>Partie 1 :</a:t>
            </a:r>
          </a:p>
          <a:p>
            <a:pPr lvl="2"/>
            <a:r>
              <a:rPr lang="fr-FR" sz="1600" dirty="0">
                <a:solidFill>
                  <a:schemeClr val="tx1">
                    <a:lumMod val="85000"/>
                    <a:lumOff val="15000"/>
                  </a:schemeClr>
                </a:solidFill>
              </a:rPr>
              <a:t>Vision Urban, RH</a:t>
            </a:r>
          </a:p>
          <a:p>
            <a:pPr lvl="2"/>
            <a:r>
              <a:rPr lang="fr-FR" sz="1600" dirty="0">
                <a:solidFill>
                  <a:schemeClr val="tx1">
                    <a:lumMod val="85000"/>
                    <a:lumOff val="15000"/>
                  </a:schemeClr>
                </a:solidFill>
              </a:rPr>
              <a:t>Missions DIR/DEP/CELLULE</a:t>
            </a:r>
          </a:p>
          <a:p>
            <a:pPr lvl="1">
              <a:buFont typeface="Wingdings" panose="05000000000000000000" pitchFamily="2" charset="2"/>
              <a:buChar char="Ø"/>
            </a:pPr>
            <a:r>
              <a:rPr lang="fr-FR" sz="2000" dirty="0">
                <a:solidFill>
                  <a:schemeClr val="tx1">
                    <a:lumMod val="85000"/>
                    <a:lumOff val="15000"/>
                  </a:schemeClr>
                </a:solidFill>
              </a:rPr>
              <a:t>Partie 2 : </a:t>
            </a:r>
            <a:endParaRPr lang="fr-BE" sz="1600" u="sng" dirty="0">
              <a:solidFill>
                <a:schemeClr val="tx1">
                  <a:lumMod val="85000"/>
                  <a:lumOff val="15000"/>
                </a:schemeClr>
              </a:solidFill>
            </a:endParaRPr>
          </a:p>
          <a:p>
            <a:pPr lvl="2"/>
            <a:r>
              <a:rPr lang="fr-FR" sz="1600" dirty="0">
                <a:solidFill>
                  <a:schemeClr val="tx1">
                    <a:lumMod val="85000"/>
                    <a:lumOff val="15000"/>
                  </a:schemeClr>
                </a:solidFill>
              </a:rPr>
              <a:t>Missions et tâches dans la fonction</a:t>
            </a:r>
          </a:p>
          <a:p>
            <a:pPr lvl="2"/>
            <a:r>
              <a:rPr lang="fr-FR" sz="1600" dirty="0">
                <a:solidFill>
                  <a:schemeClr val="tx1">
                    <a:lumMod val="85000"/>
                    <a:lumOff val="15000"/>
                  </a:schemeClr>
                </a:solidFill>
              </a:rPr>
              <a:t>Compétences comportementales</a:t>
            </a:r>
          </a:p>
          <a:p>
            <a:pPr lvl="2"/>
            <a:r>
              <a:rPr lang="fr-FR" sz="1600" dirty="0">
                <a:solidFill>
                  <a:schemeClr val="tx1">
                    <a:lumMod val="85000"/>
                    <a:lumOff val="15000"/>
                  </a:schemeClr>
                </a:solidFill>
              </a:rPr>
              <a:t>Valeurs et courtoisie linguistique</a:t>
            </a:r>
          </a:p>
          <a:p>
            <a:pPr lvl="1">
              <a:buFont typeface="Wingdings" panose="05000000000000000000" pitchFamily="2" charset="2"/>
              <a:buChar char="Ø"/>
            </a:pPr>
            <a:r>
              <a:rPr lang="fr-FR" sz="2000" dirty="0">
                <a:solidFill>
                  <a:schemeClr val="tx1">
                    <a:lumMod val="85000"/>
                    <a:lumOff val="15000"/>
                  </a:schemeClr>
                </a:solidFill>
              </a:rPr>
              <a:t>Partie 3 :</a:t>
            </a:r>
          </a:p>
          <a:p>
            <a:pPr lvl="2"/>
            <a:r>
              <a:rPr lang="fr-FR" sz="1700" dirty="0">
                <a:solidFill>
                  <a:schemeClr val="tx1">
                    <a:lumMod val="85000"/>
                    <a:lumOff val="15000"/>
                  </a:schemeClr>
                </a:solidFill>
              </a:rPr>
              <a:t>Compétences techniques-transversales</a:t>
            </a:r>
          </a:p>
          <a:p>
            <a:pPr lvl="1">
              <a:buFont typeface="Wingdings" panose="05000000000000000000" pitchFamily="2" charset="2"/>
              <a:buChar char="Ø"/>
            </a:pPr>
            <a:endParaRPr lang="nl-BE" sz="1600" dirty="0">
              <a:solidFill>
                <a:schemeClr val="tx1">
                  <a:lumMod val="85000"/>
                  <a:lumOff val="15000"/>
                </a:schemeClr>
              </a:solidFill>
            </a:endParaRP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00377391-5F35-45C6-AE61-24ADF354A151}"/>
              </a:ext>
            </a:extLst>
          </p:cNvPr>
          <p:cNvSpPr>
            <a:spLocks noGrp="1"/>
          </p:cNvSpPr>
          <p:nvPr>
            <p:ph type="sldNum" sz="quarter" idx="12"/>
          </p:nvPr>
        </p:nvSpPr>
        <p:spPr>
          <a:xfrm>
            <a:off x="8595814" y="6325496"/>
            <a:ext cx="2743200" cy="365125"/>
          </a:xfrm>
        </p:spPr>
        <p:txBody>
          <a:bodyPr>
            <a:normAutofit/>
          </a:bodyPr>
          <a:lstStyle/>
          <a:p>
            <a:pPr>
              <a:spcAft>
                <a:spcPts val="600"/>
              </a:spcAft>
            </a:pPr>
            <a:fld id="{70B9B866-B42A-4D1E-8463-84AF20CCE168}" type="slidenum">
              <a:rPr lang="nl-BE" sz="1000"/>
              <a:pPr>
                <a:spcAft>
                  <a:spcPts val="600"/>
                </a:spcAft>
              </a:pPr>
              <a:t>6</a:t>
            </a:fld>
            <a:endParaRPr lang="nl-BE" sz="1000"/>
          </a:p>
        </p:txBody>
      </p:sp>
      <p:pic>
        <p:nvPicPr>
          <p:cNvPr id="5" name="Afbeelding 4">
            <a:extLst>
              <a:ext uri="{FF2B5EF4-FFF2-40B4-BE49-F238E27FC236}">
                <a16:creationId xmlns:a16="http://schemas.microsoft.com/office/drawing/2014/main" id="{DAF823D9-1D32-4CEC-87D2-0D9474CB9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3503" y="4763"/>
            <a:ext cx="1690316" cy="915864"/>
          </a:xfrm>
          <a:prstGeom prst="rect">
            <a:avLst/>
          </a:prstGeom>
        </p:spPr>
      </p:pic>
      <p:sp>
        <p:nvSpPr>
          <p:cNvPr id="9" name="Tijdelijke aanduiding voor inhoud 2">
            <a:extLst>
              <a:ext uri="{FF2B5EF4-FFF2-40B4-BE49-F238E27FC236}">
                <a16:creationId xmlns:a16="http://schemas.microsoft.com/office/drawing/2014/main" id="{DDEF5226-201E-416E-A45F-D9416C78949F}"/>
              </a:ext>
            </a:extLst>
          </p:cNvPr>
          <p:cNvSpPr txBox="1">
            <a:spLocks/>
          </p:cNvSpPr>
          <p:nvPr/>
        </p:nvSpPr>
        <p:spPr>
          <a:xfrm>
            <a:off x="6682388" y="2389191"/>
            <a:ext cx="4551669" cy="3165167"/>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dirty="0">
                <a:solidFill>
                  <a:srgbClr val="002060"/>
                </a:solidFill>
              </a:rPr>
              <a:t>Specifieke structuur: </a:t>
            </a:r>
          </a:p>
          <a:p>
            <a:pPr marL="0" indent="0">
              <a:buNone/>
            </a:pPr>
            <a:endParaRPr lang="nl-BE" sz="2400" dirty="0">
              <a:solidFill>
                <a:srgbClr val="002060"/>
              </a:solidFill>
            </a:endParaRPr>
          </a:p>
          <a:p>
            <a:pPr lvl="1">
              <a:buFont typeface="Wingdings" panose="05000000000000000000" pitchFamily="2" charset="2"/>
              <a:buChar char="Ø"/>
            </a:pPr>
            <a:r>
              <a:rPr lang="nl-BE" sz="2000" dirty="0">
                <a:solidFill>
                  <a:srgbClr val="002060"/>
                </a:solidFill>
              </a:rPr>
              <a:t>Deel 1 :</a:t>
            </a:r>
          </a:p>
          <a:p>
            <a:pPr lvl="2"/>
            <a:r>
              <a:rPr lang="nl-BE" sz="1700" dirty="0">
                <a:solidFill>
                  <a:schemeClr val="tx1">
                    <a:lumMod val="85000"/>
                    <a:lumOff val="15000"/>
                  </a:schemeClr>
                </a:solidFill>
              </a:rPr>
              <a:t>Visie Urban, HR</a:t>
            </a:r>
          </a:p>
          <a:p>
            <a:pPr lvl="2"/>
            <a:r>
              <a:rPr lang="nl-BE" sz="1700" dirty="0">
                <a:solidFill>
                  <a:schemeClr val="tx1">
                    <a:lumMod val="85000"/>
                    <a:lumOff val="15000"/>
                  </a:schemeClr>
                </a:solidFill>
              </a:rPr>
              <a:t>Opdrachten DIR/DEP/CEL</a:t>
            </a:r>
          </a:p>
          <a:p>
            <a:pPr lvl="1">
              <a:buFont typeface="Wingdings" panose="05000000000000000000" pitchFamily="2" charset="2"/>
              <a:buChar char="Ø"/>
            </a:pPr>
            <a:r>
              <a:rPr lang="nl-BE" sz="2000" dirty="0">
                <a:solidFill>
                  <a:srgbClr val="002060"/>
                </a:solidFill>
              </a:rPr>
              <a:t>Deel 2 : </a:t>
            </a:r>
          </a:p>
          <a:p>
            <a:pPr lvl="2"/>
            <a:r>
              <a:rPr lang="nl-BE" sz="1600" dirty="0">
                <a:solidFill>
                  <a:srgbClr val="002060"/>
                </a:solidFill>
              </a:rPr>
              <a:t>Opdrachten en taken van de functie </a:t>
            </a:r>
          </a:p>
          <a:p>
            <a:pPr lvl="2"/>
            <a:r>
              <a:rPr lang="nl-BE" sz="1600" dirty="0">
                <a:solidFill>
                  <a:srgbClr val="002060"/>
                </a:solidFill>
              </a:rPr>
              <a:t>Gedragscompetenties</a:t>
            </a:r>
          </a:p>
          <a:p>
            <a:pPr lvl="2"/>
            <a:r>
              <a:rPr lang="nl-BE" sz="1600" dirty="0">
                <a:solidFill>
                  <a:srgbClr val="002060"/>
                </a:solidFill>
              </a:rPr>
              <a:t>Waarden &amp; taalhoffelijkheid</a:t>
            </a:r>
          </a:p>
          <a:p>
            <a:pPr lvl="1">
              <a:buFont typeface="Wingdings" panose="05000000000000000000" pitchFamily="2" charset="2"/>
              <a:buChar char="Ø"/>
            </a:pPr>
            <a:r>
              <a:rPr lang="nl-BE" sz="2000" dirty="0">
                <a:solidFill>
                  <a:srgbClr val="002060"/>
                </a:solidFill>
              </a:rPr>
              <a:t>Deel 3 : </a:t>
            </a:r>
          </a:p>
          <a:p>
            <a:pPr lvl="2"/>
            <a:r>
              <a:rPr lang="nl-BE" sz="1600" dirty="0">
                <a:solidFill>
                  <a:srgbClr val="002060"/>
                </a:solidFill>
              </a:rPr>
              <a:t> Technisch-transversale Competenties</a:t>
            </a:r>
          </a:p>
          <a:p>
            <a:pPr lvl="1">
              <a:buFont typeface="Wingdings" panose="05000000000000000000" pitchFamily="2" charset="2"/>
              <a:buChar char="Ø"/>
            </a:pPr>
            <a:endParaRPr lang="nl-BE" sz="2000" dirty="0">
              <a:solidFill>
                <a:srgbClr val="002060"/>
              </a:solidFill>
            </a:endParaRPr>
          </a:p>
          <a:p>
            <a:pPr marL="457200" lvl="1" indent="0">
              <a:buFont typeface="Arial" panose="020B0604020202020204" pitchFamily="34" charset="0"/>
              <a:buNone/>
            </a:pPr>
            <a:endParaRPr lang="nl-BE" sz="2000" dirty="0">
              <a:solidFill>
                <a:schemeClr val="tx1">
                  <a:lumMod val="85000"/>
                  <a:lumOff val="15000"/>
                </a:schemeClr>
              </a:solidFill>
            </a:endParaRPr>
          </a:p>
        </p:txBody>
      </p:sp>
    </p:spTree>
    <p:extLst>
      <p:ext uri="{BB962C8B-B14F-4D97-AF65-F5344CB8AC3E}">
        <p14:creationId xmlns:p14="http://schemas.microsoft.com/office/powerpoint/2010/main" val="204667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16E99F1-C2D6-40AD-ABD7-673D18906A68}"/>
              </a:ext>
            </a:extLst>
          </p:cNvPr>
          <p:cNvSpPr>
            <a:spLocks noGrp="1"/>
          </p:cNvSpPr>
          <p:nvPr>
            <p:ph type="title"/>
          </p:nvPr>
        </p:nvSpPr>
        <p:spPr>
          <a:xfrm>
            <a:off x="130629" y="994140"/>
            <a:ext cx="11963189" cy="1015530"/>
          </a:xfrm>
        </p:spPr>
        <p:txBody>
          <a:bodyPr>
            <a:normAutofit fontScale="90000"/>
          </a:bodyPr>
          <a:lstStyle/>
          <a:p>
            <a:pPr algn="ctr"/>
            <a:r>
              <a:rPr lang="fr-FR" sz="4000" dirty="0">
                <a:solidFill>
                  <a:schemeClr val="tx1">
                    <a:lumMod val="85000"/>
                    <a:lumOff val="15000"/>
                  </a:schemeClr>
                </a:solidFill>
              </a:rPr>
              <a:t>Modèle de description de fonction &amp; d'entretien de fonction </a:t>
            </a:r>
            <a:br>
              <a:rPr lang="nl-BE" dirty="0">
                <a:solidFill>
                  <a:schemeClr val="tx1">
                    <a:lumMod val="85000"/>
                    <a:lumOff val="15000"/>
                  </a:schemeClr>
                </a:solidFill>
              </a:rPr>
            </a:br>
            <a:r>
              <a:rPr lang="nl-BE" sz="4000" dirty="0">
                <a:solidFill>
                  <a:srgbClr val="002060"/>
                </a:solidFill>
              </a:rPr>
              <a:t>Modelfunctiebeschrijving &amp; Functiegesprek</a:t>
            </a: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00377391-5F35-45C6-AE61-24ADF354A151}"/>
              </a:ext>
            </a:extLst>
          </p:cNvPr>
          <p:cNvSpPr>
            <a:spLocks noGrp="1"/>
          </p:cNvSpPr>
          <p:nvPr>
            <p:ph type="sldNum" sz="quarter" idx="12"/>
          </p:nvPr>
        </p:nvSpPr>
        <p:spPr>
          <a:xfrm>
            <a:off x="8610600" y="6356350"/>
            <a:ext cx="2743200" cy="365125"/>
          </a:xfrm>
        </p:spPr>
        <p:txBody>
          <a:bodyPr>
            <a:normAutofit/>
          </a:bodyPr>
          <a:lstStyle/>
          <a:p>
            <a:pPr>
              <a:spcAft>
                <a:spcPts val="600"/>
              </a:spcAft>
            </a:pPr>
            <a:fld id="{70B9B866-B42A-4D1E-8463-84AF20CCE168}" type="slidenum">
              <a:rPr lang="nl-BE" sz="1000"/>
              <a:pPr>
                <a:spcAft>
                  <a:spcPts val="600"/>
                </a:spcAft>
              </a:pPr>
              <a:t>7</a:t>
            </a:fld>
            <a:endParaRPr lang="nl-BE" sz="1000"/>
          </a:p>
        </p:txBody>
      </p:sp>
      <p:pic>
        <p:nvPicPr>
          <p:cNvPr id="5" name="Afbeelding 4">
            <a:extLst>
              <a:ext uri="{FF2B5EF4-FFF2-40B4-BE49-F238E27FC236}">
                <a16:creationId xmlns:a16="http://schemas.microsoft.com/office/drawing/2014/main" id="{DAF823D9-1D32-4CEC-87D2-0D9474CB9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3503" y="4763"/>
            <a:ext cx="1690316" cy="915864"/>
          </a:xfrm>
          <a:prstGeom prst="rect">
            <a:avLst/>
          </a:prstGeom>
        </p:spPr>
      </p:pic>
      <p:sp>
        <p:nvSpPr>
          <p:cNvPr id="6" name="Tekstvak 5">
            <a:extLst>
              <a:ext uri="{FF2B5EF4-FFF2-40B4-BE49-F238E27FC236}">
                <a16:creationId xmlns:a16="http://schemas.microsoft.com/office/drawing/2014/main" id="{89BFFAF5-A7D0-4948-9786-66304C81AEE4}"/>
              </a:ext>
            </a:extLst>
          </p:cNvPr>
          <p:cNvSpPr txBox="1"/>
          <p:nvPr/>
        </p:nvSpPr>
        <p:spPr>
          <a:xfrm>
            <a:off x="813917" y="2368756"/>
            <a:ext cx="4442944" cy="2923877"/>
          </a:xfrm>
          <a:prstGeom prst="rect">
            <a:avLst/>
          </a:prstGeom>
          <a:noFill/>
        </p:spPr>
        <p:txBody>
          <a:bodyPr wrap="square" rtlCol="0">
            <a:spAutoFit/>
          </a:bodyPr>
          <a:lstStyle/>
          <a:p>
            <a:r>
              <a:rPr lang="fr-FR" sz="2000" b="1" dirty="0"/>
              <a:t>L’Entretien de Fonction commence par:</a:t>
            </a:r>
          </a:p>
          <a:p>
            <a:r>
              <a:rPr lang="fr-FR" sz="2000" b="1" dirty="0"/>
              <a:t> </a:t>
            </a:r>
          </a:p>
          <a:p>
            <a:pPr marL="285750" indent="-285750">
              <a:buFont typeface="Wingdings" panose="05000000000000000000" pitchFamily="2" charset="2"/>
              <a:buChar char="ü"/>
            </a:pPr>
            <a:r>
              <a:rPr lang="fr-FR" dirty="0"/>
              <a:t>Clarifier le modèle de description de fonction</a:t>
            </a:r>
          </a:p>
          <a:p>
            <a:pPr marL="285750" indent="-285750">
              <a:buFont typeface="Wingdings" panose="05000000000000000000" pitchFamily="2" charset="2"/>
              <a:buChar char="ü"/>
            </a:pPr>
            <a:r>
              <a:rPr lang="fr-FR" dirty="0"/>
              <a:t>Les missions de la direction, du département, de la cellule </a:t>
            </a:r>
          </a:p>
          <a:p>
            <a:pPr marL="285750" indent="-285750">
              <a:buFont typeface="Wingdings" panose="05000000000000000000" pitchFamily="2" charset="2"/>
              <a:buChar char="ü"/>
            </a:pPr>
            <a:r>
              <a:rPr lang="fr-FR" dirty="0"/>
              <a:t>Préciser les activités concrètes liées au fonction</a:t>
            </a:r>
            <a:endParaRPr lang="nl-BE" dirty="0"/>
          </a:p>
          <a:p>
            <a:pPr marL="285750" indent="-285750">
              <a:buFont typeface="Wingdings" panose="05000000000000000000" pitchFamily="2" charset="2"/>
              <a:buChar char="ü"/>
            </a:pPr>
            <a:r>
              <a:rPr lang="fr-FR" dirty="0"/>
              <a:t>Examiner les objectifs exacts liés à la fonction</a:t>
            </a:r>
          </a:p>
        </p:txBody>
      </p:sp>
      <p:sp>
        <p:nvSpPr>
          <p:cNvPr id="11" name="Tekstvak 10">
            <a:extLst>
              <a:ext uri="{FF2B5EF4-FFF2-40B4-BE49-F238E27FC236}">
                <a16:creationId xmlns:a16="http://schemas.microsoft.com/office/drawing/2014/main" id="{65EECE81-8C0F-4D91-B710-B54EC639652F}"/>
              </a:ext>
            </a:extLst>
          </p:cNvPr>
          <p:cNvSpPr txBox="1"/>
          <p:nvPr/>
        </p:nvSpPr>
        <p:spPr>
          <a:xfrm>
            <a:off x="6070777" y="2368755"/>
            <a:ext cx="4751297" cy="2923877"/>
          </a:xfrm>
          <a:prstGeom prst="rect">
            <a:avLst/>
          </a:prstGeom>
          <a:noFill/>
        </p:spPr>
        <p:txBody>
          <a:bodyPr wrap="square" rtlCol="0">
            <a:spAutoFit/>
          </a:bodyPr>
          <a:lstStyle/>
          <a:p>
            <a:r>
              <a:rPr lang="fr-FR" sz="2000" b="1" dirty="0">
                <a:solidFill>
                  <a:srgbClr val="002060"/>
                </a:solidFill>
              </a:rPr>
              <a:t>Het Functiegesprek begint met: </a:t>
            </a:r>
          </a:p>
          <a:p>
            <a:endParaRPr lang="fr-FR" sz="2000" b="1" dirty="0">
              <a:solidFill>
                <a:srgbClr val="002060"/>
              </a:solidFill>
            </a:endParaRPr>
          </a:p>
          <a:p>
            <a:pPr marL="285750" indent="-285750">
              <a:buFont typeface="Wingdings" panose="05000000000000000000" pitchFamily="2" charset="2"/>
              <a:buChar char="ü"/>
            </a:pPr>
            <a:r>
              <a:rPr lang="nl-BE" dirty="0">
                <a:solidFill>
                  <a:srgbClr val="002060"/>
                </a:solidFill>
              </a:rPr>
              <a:t>De verduidelijking van de modelfunctiebeschrijving</a:t>
            </a:r>
          </a:p>
          <a:p>
            <a:pPr marL="285750" indent="-285750">
              <a:buFont typeface="Wingdings" panose="05000000000000000000" pitchFamily="2" charset="2"/>
              <a:buChar char="ü"/>
            </a:pPr>
            <a:r>
              <a:rPr lang="nl-BE" dirty="0">
                <a:solidFill>
                  <a:srgbClr val="002060"/>
                </a:solidFill>
              </a:rPr>
              <a:t>De opdrachten van de directie, het departement, de cel</a:t>
            </a:r>
          </a:p>
          <a:p>
            <a:pPr marL="285750" indent="-285750">
              <a:buFont typeface="Wingdings" panose="05000000000000000000" pitchFamily="2" charset="2"/>
              <a:buChar char="ü"/>
            </a:pPr>
            <a:r>
              <a:rPr lang="fr-BE" dirty="0" err="1">
                <a:solidFill>
                  <a:srgbClr val="002060"/>
                </a:solidFill>
              </a:rPr>
              <a:t>Verduidelijken</a:t>
            </a:r>
            <a:r>
              <a:rPr lang="fr-BE" dirty="0">
                <a:solidFill>
                  <a:srgbClr val="002060"/>
                </a:solidFill>
              </a:rPr>
              <a:t> de </a:t>
            </a:r>
            <a:r>
              <a:rPr lang="nl-BE" dirty="0">
                <a:solidFill>
                  <a:srgbClr val="002060"/>
                </a:solidFill>
              </a:rPr>
              <a:t>concrete activiteiten gelinkt aan de functie </a:t>
            </a:r>
          </a:p>
          <a:p>
            <a:pPr marL="285750" indent="-285750">
              <a:buFont typeface="Wingdings" panose="05000000000000000000" pitchFamily="2" charset="2"/>
              <a:buChar char="ü"/>
            </a:pPr>
            <a:r>
              <a:rPr lang="nl-BE" dirty="0">
                <a:solidFill>
                  <a:srgbClr val="002060"/>
                </a:solidFill>
              </a:rPr>
              <a:t>Overlopen van de exacte doelstellingen verbonden aan de functie</a:t>
            </a:r>
          </a:p>
        </p:txBody>
      </p:sp>
    </p:spTree>
    <p:extLst>
      <p:ext uri="{BB962C8B-B14F-4D97-AF65-F5344CB8AC3E}">
        <p14:creationId xmlns:p14="http://schemas.microsoft.com/office/powerpoint/2010/main" val="54812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4E9C5-DA85-4DE9-BE74-CC8379764673}"/>
              </a:ext>
            </a:extLst>
          </p:cNvPr>
          <p:cNvSpPr>
            <a:spLocks noGrp="1"/>
          </p:cNvSpPr>
          <p:nvPr>
            <p:ph type="title"/>
          </p:nvPr>
        </p:nvSpPr>
        <p:spPr/>
        <p:txBody>
          <a:bodyPr>
            <a:normAutofit/>
          </a:bodyPr>
          <a:lstStyle/>
          <a:p>
            <a:pPr algn="ctr"/>
            <a:r>
              <a:rPr lang="nl-BE" sz="3200" dirty="0"/>
              <a:t>2</a:t>
            </a:r>
            <a:r>
              <a:rPr lang="nl-BE" sz="3200" baseline="30000" dirty="0"/>
              <a:t>e</a:t>
            </a:r>
            <a:r>
              <a:rPr lang="nl-BE" sz="3200" dirty="0"/>
              <a:t> fase: Functiegesprek</a:t>
            </a:r>
            <a:br>
              <a:rPr lang="nl-BE" sz="3200" dirty="0"/>
            </a:br>
            <a:r>
              <a:rPr lang="nl-BE" sz="3200" dirty="0">
                <a:solidFill>
                  <a:srgbClr val="002060"/>
                </a:solidFill>
              </a:rPr>
              <a:t>2ème </a:t>
            </a:r>
            <a:r>
              <a:rPr lang="nl-BE" sz="3200" dirty="0" err="1">
                <a:solidFill>
                  <a:srgbClr val="002060"/>
                </a:solidFill>
              </a:rPr>
              <a:t>phase</a:t>
            </a:r>
            <a:r>
              <a:rPr lang="nl-BE" sz="3200" dirty="0">
                <a:solidFill>
                  <a:srgbClr val="002060"/>
                </a:solidFill>
              </a:rPr>
              <a:t> : </a:t>
            </a:r>
            <a:r>
              <a:rPr lang="nl-BE" sz="3200" dirty="0" err="1">
                <a:solidFill>
                  <a:srgbClr val="002060"/>
                </a:solidFill>
              </a:rPr>
              <a:t>Entretien</a:t>
            </a:r>
            <a:r>
              <a:rPr lang="nl-BE" sz="3200" dirty="0">
                <a:solidFill>
                  <a:srgbClr val="002060"/>
                </a:solidFill>
              </a:rPr>
              <a:t> de </a:t>
            </a:r>
            <a:r>
              <a:rPr lang="nl-BE" sz="3200" dirty="0" err="1">
                <a:solidFill>
                  <a:srgbClr val="002060"/>
                </a:solidFill>
              </a:rPr>
              <a:t>Fonction</a:t>
            </a:r>
            <a:r>
              <a:rPr lang="nl-BE" sz="3200" dirty="0">
                <a:solidFill>
                  <a:srgbClr val="002060"/>
                </a:solidFill>
              </a:rPr>
              <a:t>  </a:t>
            </a:r>
          </a:p>
        </p:txBody>
      </p:sp>
      <p:pic>
        <p:nvPicPr>
          <p:cNvPr id="6" name="Tijdelijke aanduiding voor inhoud 5" descr="Waarschuwing">
            <a:extLst>
              <a:ext uri="{FF2B5EF4-FFF2-40B4-BE49-F238E27FC236}">
                <a16:creationId xmlns:a16="http://schemas.microsoft.com/office/drawing/2014/main" id="{B8B165B4-5FAE-46E7-B988-6617E98437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184" y="1625418"/>
            <a:ext cx="728235" cy="728235"/>
          </a:xfrm>
        </p:spPr>
      </p:pic>
      <p:sp>
        <p:nvSpPr>
          <p:cNvPr id="4" name="Tijdelijke aanduiding voor dianummer 3">
            <a:extLst>
              <a:ext uri="{FF2B5EF4-FFF2-40B4-BE49-F238E27FC236}">
                <a16:creationId xmlns:a16="http://schemas.microsoft.com/office/drawing/2014/main" id="{092867EE-E2A8-456C-ADBA-7DAE3CA5F531}"/>
              </a:ext>
            </a:extLst>
          </p:cNvPr>
          <p:cNvSpPr>
            <a:spLocks noGrp="1"/>
          </p:cNvSpPr>
          <p:nvPr>
            <p:ph type="sldNum" sz="quarter" idx="12"/>
          </p:nvPr>
        </p:nvSpPr>
        <p:spPr/>
        <p:txBody>
          <a:bodyPr/>
          <a:lstStyle/>
          <a:p>
            <a:fld id="{70B9B866-B42A-4D1E-8463-84AF20CCE168}" type="slidenum">
              <a:rPr lang="nl-BE" smtClean="0"/>
              <a:t>8</a:t>
            </a:fld>
            <a:endParaRPr lang="nl-BE"/>
          </a:p>
        </p:txBody>
      </p:sp>
      <p:sp>
        <p:nvSpPr>
          <p:cNvPr id="7" name="Tekstvak 6">
            <a:extLst>
              <a:ext uri="{FF2B5EF4-FFF2-40B4-BE49-F238E27FC236}">
                <a16:creationId xmlns:a16="http://schemas.microsoft.com/office/drawing/2014/main" id="{49745729-37A5-4388-906C-23B806EE6CAE}"/>
              </a:ext>
            </a:extLst>
          </p:cNvPr>
          <p:cNvSpPr txBox="1"/>
          <p:nvPr/>
        </p:nvSpPr>
        <p:spPr>
          <a:xfrm>
            <a:off x="1048029" y="1487004"/>
            <a:ext cx="5073080" cy="1446550"/>
          </a:xfrm>
          <a:prstGeom prst="rect">
            <a:avLst/>
          </a:prstGeom>
          <a:noFill/>
        </p:spPr>
        <p:txBody>
          <a:bodyPr wrap="square" rtlCol="0">
            <a:spAutoFit/>
          </a:bodyPr>
          <a:lstStyle/>
          <a:p>
            <a:r>
              <a:rPr lang="nl-BE" sz="1400" dirty="0"/>
              <a:t>Indien de N+1 niet dezelfde taalrol heeft als de medewerker</a:t>
            </a:r>
            <a:br>
              <a:rPr lang="nl-BE" sz="1400" dirty="0"/>
            </a:br>
            <a:r>
              <a:rPr lang="nl-BE" sz="1400" dirty="0">
                <a:sym typeface="Wingdings" panose="05000000000000000000" pitchFamily="2" charset="2"/>
              </a:rPr>
              <a:t> </a:t>
            </a:r>
            <a:r>
              <a:rPr lang="nl-BE" sz="1400" dirty="0"/>
              <a:t>zal hij een andere evaluator toegewezen krijgen van dezelfde taalrol </a:t>
            </a:r>
            <a:br>
              <a:rPr lang="nl-BE" sz="1400" dirty="0"/>
            </a:br>
            <a:r>
              <a:rPr lang="nl-BE" sz="1400" dirty="0">
                <a:sym typeface="Wingdings" panose="05000000000000000000" pitchFamily="2" charset="2"/>
              </a:rPr>
              <a:t></a:t>
            </a:r>
            <a:r>
              <a:rPr lang="nl-BE" sz="1400" dirty="0"/>
              <a:t> in dit geval is de N+1 verplicht om minstens 1 week op voorhand een verslag aan de evaluator te bezorgen over de geëvalueerde </a:t>
            </a:r>
          </a:p>
          <a:p>
            <a:endParaRPr lang="nl-BE" dirty="0"/>
          </a:p>
        </p:txBody>
      </p:sp>
      <p:pic>
        <p:nvPicPr>
          <p:cNvPr id="9" name="Afbeelding 8">
            <a:extLst>
              <a:ext uri="{FF2B5EF4-FFF2-40B4-BE49-F238E27FC236}">
                <a16:creationId xmlns:a16="http://schemas.microsoft.com/office/drawing/2014/main" id="{A66FF4AC-F8C4-4520-B0C1-0A5A5094B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8642" y="0"/>
            <a:ext cx="1690316" cy="915864"/>
          </a:xfrm>
          <a:prstGeom prst="rect">
            <a:avLst/>
          </a:prstGeom>
        </p:spPr>
      </p:pic>
      <p:graphicFrame>
        <p:nvGraphicFramePr>
          <p:cNvPr id="11" name="Tijdelijke aanduiding voor inhoud 2">
            <a:extLst>
              <a:ext uri="{FF2B5EF4-FFF2-40B4-BE49-F238E27FC236}">
                <a16:creationId xmlns:a16="http://schemas.microsoft.com/office/drawing/2014/main" id="{FA67A397-70F6-7CA8-8619-5D7108B2EFB1}"/>
              </a:ext>
            </a:extLst>
          </p:cNvPr>
          <p:cNvGraphicFramePr/>
          <p:nvPr>
            <p:extLst>
              <p:ext uri="{D42A27DB-BD31-4B8C-83A1-F6EECF244321}">
                <p14:modId xmlns:p14="http://schemas.microsoft.com/office/powerpoint/2010/main" val="2269604179"/>
              </p:ext>
            </p:extLst>
          </p:nvPr>
        </p:nvGraphicFramePr>
        <p:xfrm>
          <a:off x="-1130272" y="2874648"/>
          <a:ext cx="11112472" cy="1325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Tijdelijke aanduiding voor inhoud 2">
            <a:extLst>
              <a:ext uri="{FF2B5EF4-FFF2-40B4-BE49-F238E27FC236}">
                <a16:creationId xmlns:a16="http://schemas.microsoft.com/office/drawing/2014/main" id="{A08FFA04-F2A3-453A-B9A2-920DC607D807}"/>
              </a:ext>
            </a:extLst>
          </p:cNvPr>
          <p:cNvGraphicFramePr/>
          <p:nvPr>
            <p:extLst>
              <p:ext uri="{D42A27DB-BD31-4B8C-83A1-F6EECF244321}">
                <p14:modId xmlns:p14="http://schemas.microsoft.com/office/powerpoint/2010/main" val="3376716328"/>
              </p:ext>
            </p:extLst>
          </p:nvPr>
        </p:nvGraphicFramePr>
        <p:xfrm>
          <a:off x="1725136" y="4366418"/>
          <a:ext cx="11112472" cy="13255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Tekstvak 12">
            <a:extLst>
              <a:ext uri="{FF2B5EF4-FFF2-40B4-BE49-F238E27FC236}">
                <a16:creationId xmlns:a16="http://schemas.microsoft.com/office/drawing/2014/main" id="{4C92B028-C34E-48B7-89F3-6946B8E01B14}"/>
              </a:ext>
            </a:extLst>
          </p:cNvPr>
          <p:cNvSpPr txBox="1"/>
          <p:nvPr/>
        </p:nvSpPr>
        <p:spPr>
          <a:xfrm>
            <a:off x="6703299" y="1530454"/>
            <a:ext cx="5073080" cy="1169551"/>
          </a:xfrm>
          <a:prstGeom prst="rect">
            <a:avLst/>
          </a:prstGeom>
          <a:noFill/>
        </p:spPr>
        <p:txBody>
          <a:bodyPr wrap="square" rtlCol="0">
            <a:spAutoFit/>
          </a:bodyPr>
          <a:lstStyle/>
          <a:p>
            <a:r>
              <a:rPr lang="fr-FR" sz="1400" dirty="0">
                <a:solidFill>
                  <a:srgbClr val="002060"/>
                </a:solidFill>
              </a:rPr>
              <a:t>Si le N+1 n'a pas le même rôle linguistique que l'employé</a:t>
            </a:r>
            <a:br>
              <a:rPr lang="fr-FR" sz="1400" dirty="0">
                <a:solidFill>
                  <a:srgbClr val="002060"/>
                </a:solidFill>
              </a:rPr>
            </a:br>
            <a:r>
              <a:rPr lang="fr-FR" sz="1400" dirty="0">
                <a:solidFill>
                  <a:srgbClr val="002060"/>
                </a:solidFill>
                <a:sym typeface="Wingdings" panose="05000000000000000000" pitchFamily="2" charset="2"/>
              </a:rPr>
              <a:t> </a:t>
            </a:r>
            <a:r>
              <a:rPr lang="fr-FR" sz="1400" dirty="0">
                <a:solidFill>
                  <a:srgbClr val="002060"/>
                </a:solidFill>
              </a:rPr>
              <a:t>il sera affecté à un autre évaluateur ayant le même rôle linguistique </a:t>
            </a:r>
            <a:br>
              <a:rPr lang="fr-FR" sz="1400" dirty="0">
                <a:solidFill>
                  <a:srgbClr val="002060"/>
                </a:solidFill>
              </a:rPr>
            </a:br>
            <a:r>
              <a:rPr lang="fr-FR" sz="1400" dirty="0">
                <a:solidFill>
                  <a:srgbClr val="002060"/>
                </a:solidFill>
                <a:sym typeface="Wingdings" panose="05000000000000000000" pitchFamily="2" charset="2"/>
              </a:rPr>
              <a:t> </a:t>
            </a:r>
            <a:r>
              <a:rPr lang="fr-FR" sz="1400" dirty="0">
                <a:solidFill>
                  <a:srgbClr val="002060"/>
                </a:solidFill>
              </a:rPr>
              <a:t>dans ce cas, le N+1 est tenu de fournir à l'évaluateur un rapport sur la personne évaluée au moins une semaine à l'avance</a:t>
            </a:r>
            <a:endParaRPr lang="nl-BE" dirty="0">
              <a:solidFill>
                <a:srgbClr val="002060"/>
              </a:solidFill>
            </a:endParaRPr>
          </a:p>
        </p:txBody>
      </p:sp>
      <p:pic>
        <p:nvPicPr>
          <p:cNvPr id="8" name="Afbeelding 7">
            <a:extLst>
              <a:ext uri="{FF2B5EF4-FFF2-40B4-BE49-F238E27FC236}">
                <a16:creationId xmlns:a16="http://schemas.microsoft.com/office/drawing/2014/main" id="{D7E31EF9-7850-4035-BAC5-54C70CB6FB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846" y="4542467"/>
            <a:ext cx="2736938" cy="2299028"/>
          </a:xfrm>
          <a:prstGeom prst="rect">
            <a:avLst/>
          </a:prstGeom>
        </p:spPr>
      </p:pic>
    </p:spTree>
    <p:extLst>
      <p:ext uri="{BB962C8B-B14F-4D97-AF65-F5344CB8AC3E}">
        <p14:creationId xmlns:p14="http://schemas.microsoft.com/office/powerpoint/2010/main" val="230166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4E8A860-EF2E-4192-8F82-A4D2EBE584BD}"/>
              </a:ext>
            </a:extLst>
          </p:cNvPr>
          <p:cNvSpPr>
            <a:spLocks noGrp="1"/>
          </p:cNvSpPr>
          <p:nvPr>
            <p:ph type="title"/>
          </p:nvPr>
        </p:nvSpPr>
        <p:spPr>
          <a:xfrm>
            <a:off x="426814" y="774550"/>
            <a:ext cx="11118742" cy="1188720"/>
          </a:xfrm>
        </p:spPr>
        <p:txBody>
          <a:bodyPr>
            <a:normAutofit/>
          </a:bodyPr>
          <a:lstStyle/>
          <a:p>
            <a:pPr algn="ctr"/>
            <a:r>
              <a:rPr lang="nl-BE" sz="2800" dirty="0" err="1">
                <a:solidFill>
                  <a:schemeClr val="tx1">
                    <a:lumMod val="85000"/>
                    <a:lumOff val="15000"/>
                  </a:schemeClr>
                </a:solidFill>
              </a:rPr>
              <a:t>Différence</a:t>
            </a:r>
            <a:r>
              <a:rPr lang="nl-BE" sz="2800" dirty="0">
                <a:solidFill>
                  <a:schemeClr val="tx1">
                    <a:lumMod val="85000"/>
                    <a:lumOff val="15000"/>
                  </a:schemeClr>
                </a:solidFill>
              </a:rPr>
              <a:t> </a:t>
            </a:r>
            <a:r>
              <a:rPr lang="nl-BE" sz="2800" dirty="0" err="1">
                <a:solidFill>
                  <a:schemeClr val="tx1">
                    <a:lumMod val="85000"/>
                    <a:lumOff val="15000"/>
                  </a:schemeClr>
                </a:solidFill>
              </a:rPr>
              <a:t>entre</a:t>
            </a:r>
            <a:r>
              <a:rPr lang="nl-BE" sz="2800" dirty="0">
                <a:solidFill>
                  <a:schemeClr val="tx1">
                    <a:lumMod val="85000"/>
                    <a:lumOff val="15000"/>
                  </a:schemeClr>
                </a:solidFill>
              </a:rPr>
              <a:t> </a:t>
            </a:r>
            <a:r>
              <a:rPr lang="nl-BE" sz="2800" dirty="0" err="1">
                <a:solidFill>
                  <a:schemeClr val="tx1">
                    <a:lumMod val="85000"/>
                    <a:lumOff val="15000"/>
                  </a:schemeClr>
                </a:solidFill>
              </a:rPr>
              <a:t>un</a:t>
            </a:r>
            <a:r>
              <a:rPr lang="nl-BE" sz="2800" dirty="0">
                <a:solidFill>
                  <a:schemeClr val="tx1">
                    <a:lumMod val="85000"/>
                    <a:lumOff val="15000"/>
                  </a:schemeClr>
                </a:solidFill>
              </a:rPr>
              <a:t> </a:t>
            </a:r>
            <a:r>
              <a:rPr lang="nl-BE" sz="2800" dirty="0" err="1">
                <a:solidFill>
                  <a:schemeClr val="tx1">
                    <a:lumMod val="85000"/>
                    <a:lumOff val="15000"/>
                  </a:schemeClr>
                </a:solidFill>
              </a:rPr>
              <a:t>description</a:t>
            </a:r>
            <a:r>
              <a:rPr lang="nl-BE" sz="2800" dirty="0">
                <a:solidFill>
                  <a:schemeClr val="tx1">
                    <a:lumMod val="85000"/>
                    <a:lumOff val="15000"/>
                  </a:schemeClr>
                </a:solidFill>
              </a:rPr>
              <a:t> de </a:t>
            </a:r>
            <a:r>
              <a:rPr lang="nl-BE" sz="2800" dirty="0" err="1">
                <a:solidFill>
                  <a:schemeClr val="tx1">
                    <a:lumMod val="85000"/>
                    <a:lumOff val="15000"/>
                  </a:schemeClr>
                </a:solidFill>
              </a:rPr>
              <a:t>fonction</a:t>
            </a:r>
            <a:r>
              <a:rPr lang="nl-BE" sz="2800" dirty="0">
                <a:solidFill>
                  <a:schemeClr val="tx1">
                    <a:lumMod val="85000"/>
                    <a:lumOff val="15000"/>
                  </a:schemeClr>
                </a:solidFill>
              </a:rPr>
              <a:t>-type et </a:t>
            </a:r>
            <a:r>
              <a:rPr lang="nl-BE" sz="2800" dirty="0" err="1">
                <a:solidFill>
                  <a:schemeClr val="tx1">
                    <a:lumMod val="85000"/>
                    <a:lumOff val="15000"/>
                  </a:schemeClr>
                </a:solidFill>
              </a:rPr>
              <a:t>un</a:t>
            </a:r>
            <a:r>
              <a:rPr lang="nl-BE" sz="2800" dirty="0">
                <a:solidFill>
                  <a:schemeClr val="tx1">
                    <a:lumMod val="85000"/>
                    <a:lumOff val="15000"/>
                  </a:schemeClr>
                </a:solidFill>
              </a:rPr>
              <a:t> </a:t>
            </a:r>
            <a:r>
              <a:rPr lang="nl-BE" sz="2800" dirty="0" err="1">
                <a:solidFill>
                  <a:schemeClr val="tx1">
                    <a:lumMod val="85000"/>
                    <a:lumOff val="15000"/>
                  </a:schemeClr>
                </a:solidFill>
              </a:rPr>
              <a:t>entretien</a:t>
            </a:r>
            <a:r>
              <a:rPr lang="nl-BE" sz="2800" dirty="0">
                <a:solidFill>
                  <a:schemeClr val="tx1">
                    <a:lumMod val="85000"/>
                    <a:lumOff val="15000"/>
                  </a:schemeClr>
                </a:solidFill>
              </a:rPr>
              <a:t> de </a:t>
            </a:r>
            <a:r>
              <a:rPr lang="nl-BE" sz="2800" dirty="0" err="1">
                <a:solidFill>
                  <a:schemeClr val="tx1">
                    <a:lumMod val="85000"/>
                    <a:lumOff val="15000"/>
                  </a:schemeClr>
                </a:solidFill>
              </a:rPr>
              <a:t>fonction</a:t>
            </a:r>
            <a:r>
              <a:rPr lang="nl-BE" sz="2800" dirty="0">
                <a:solidFill>
                  <a:schemeClr val="tx1">
                    <a:lumMod val="85000"/>
                    <a:lumOff val="15000"/>
                  </a:schemeClr>
                </a:solidFill>
              </a:rPr>
              <a:t> </a:t>
            </a:r>
            <a:br>
              <a:rPr lang="nl-BE" sz="2800" dirty="0">
                <a:solidFill>
                  <a:schemeClr val="tx1">
                    <a:lumMod val="85000"/>
                    <a:lumOff val="15000"/>
                  </a:schemeClr>
                </a:solidFill>
              </a:rPr>
            </a:br>
            <a:r>
              <a:rPr lang="nl-BE" sz="2800" dirty="0">
                <a:solidFill>
                  <a:srgbClr val="002060"/>
                </a:solidFill>
              </a:rPr>
              <a:t>Verschil modelfunctiebeschrijving en functiegesprek </a:t>
            </a:r>
          </a:p>
        </p:txBody>
      </p:sp>
      <p:sp>
        <p:nvSpPr>
          <p:cNvPr id="14" name="Freeform: Shape 1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66989878-BD8A-4E85-9EB7-0D667D870B4F}"/>
              </a:ext>
            </a:extLst>
          </p:cNvPr>
          <p:cNvSpPr>
            <a:spLocks noGrp="1"/>
          </p:cNvSpPr>
          <p:nvPr>
            <p:ph type="sldNum" sz="quarter" idx="12"/>
          </p:nvPr>
        </p:nvSpPr>
        <p:spPr>
          <a:xfrm>
            <a:off x="8610600" y="6356350"/>
            <a:ext cx="2743200" cy="365125"/>
          </a:xfrm>
        </p:spPr>
        <p:txBody>
          <a:bodyPr>
            <a:normAutofit/>
          </a:bodyPr>
          <a:lstStyle/>
          <a:p>
            <a:pPr>
              <a:spcAft>
                <a:spcPts val="600"/>
              </a:spcAft>
            </a:pPr>
            <a:fld id="{70B9B866-B42A-4D1E-8463-84AF20CCE168}" type="slidenum">
              <a:rPr lang="nl-BE" sz="1000"/>
              <a:pPr>
                <a:spcAft>
                  <a:spcPts val="600"/>
                </a:spcAft>
              </a:pPr>
              <a:t>9</a:t>
            </a:fld>
            <a:endParaRPr lang="nl-BE" sz="1000"/>
          </a:p>
        </p:txBody>
      </p:sp>
      <p:pic>
        <p:nvPicPr>
          <p:cNvPr id="5" name="Afbeelding 4">
            <a:extLst>
              <a:ext uri="{FF2B5EF4-FFF2-40B4-BE49-F238E27FC236}">
                <a16:creationId xmlns:a16="http://schemas.microsoft.com/office/drawing/2014/main" id="{7F6CD661-7694-43E7-93A9-EF3E90752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684" y="67592"/>
            <a:ext cx="1690316" cy="915864"/>
          </a:xfrm>
          <a:prstGeom prst="rect">
            <a:avLst/>
          </a:prstGeom>
        </p:spPr>
      </p:pic>
      <p:sp>
        <p:nvSpPr>
          <p:cNvPr id="9" name="Tijdelijke aanduiding voor inhoud 2">
            <a:extLst>
              <a:ext uri="{FF2B5EF4-FFF2-40B4-BE49-F238E27FC236}">
                <a16:creationId xmlns:a16="http://schemas.microsoft.com/office/drawing/2014/main" id="{6BB1EDD8-809D-40B7-B400-387B4170213C}"/>
              </a:ext>
            </a:extLst>
          </p:cNvPr>
          <p:cNvSpPr txBox="1">
            <a:spLocks/>
          </p:cNvSpPr>
          <p:nvPr/>
        </p:nvSpPr>
        <p:spPr>
          <a:xfrm>
            <a:off x="5820741" y="2431766"/>
            <a:ext cx="3683744" cy="243917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000" dirty="0">
              <a:solidFill>
                <a:schemeClr val="tx1">
                  <a:lumMod val="85000"/>
                  <a:lumOff val="15000"/>
                </a:schemeClr>
              </a:solidFill>
            </a:endParaRPr>
          </a:p>
        </p:txBody>
      </p:sp>
      <p:pic>
        <p:nvPicPr>
          <p:cNvPr id="13" name="Afbeelding 12">
            <a:extLst>
              <a:ext uri="{FF2B5EF4-FFF2-40B4-BE49-F238E27FC236}">
                <a16:creationId xmlns:a16="http://schemas.microsoft.com/office/drawing/2014/main" id="{52B731C1-0DA3-410A-984C-A336E9365F46}"/>
              </a:ext>
            </a:extLst>
          </p:cNvPr>
          <p:cNvPicPr>
            <a:picLocks noChangeAspect="1"/>
          </p:cNvPicPr>
          <p:nvPr/>
        </p:nvPicPr>
        <p:blipFill>
          <a:blip r:embed="rId3"/>
          <a:stretch>
            <a:fillRect/>
          </a:stretch>
        </p:blipFill>
        <p:spPr>
          <a:xfrm>
            <a:off x="6247091" y="2500259"/>
            <a:ext cx="5880315" cy="2002653"/>
          </a:xfrm>
          <a:prstGeom prst="rect">
            <a:avLst/>
          </a:prstGeom>
        </p:spPr>
      </p:pic>
      <p:pic>
        <p:nvPicPr>
          <p:cNvPr id="16" name="Afbeelding 15">
            <a:extLst>
              <a:ext uri="{FF2B5EF4-FFF2-40B4-BE49-F238E27FC236}">
                <a16:creationId xmlns:a16="http://schemas.microsoft.com/office/drawing/2014/main" id="{FB2FBF84-80E7-430C-B0CD-4610AF06E103}"/>
              </a:ext>
            </a:extLst>
          </p:cNvPr>
          <p:cNvPicPr>
            <a:picLocks noChangeAspect="1"/>
          </p:cNvPicPr>
          <p:nvPr/>
        </p:nvPicPr>
        <p:blipFill>
          <a:blip r:embed="rId4"/>
          <a:stretch>
            <a:fillRect/>
          </a:stretch>
        </p:blipFill>
        <p:spPr>
          <a:xfrm>
            <a:off x="105868" y="2500259"/>
            <a:ext cx="5880317" cy="2002653"/>
          </a:xfrm>
          <a:prstGeom prst="rect">
            <a:avLst/>
          </a:prstGeom>
        </p:spPr>
      </p:pic>
      <p:sp>
        <p:nvSpPr>
          <p:cNvPr id="3" name="Rectangle 2">
            <a:extLst>
              <a:ext uri="{FF2B5EF4-FFF2-40B4-BE49-F238E27FC236}">
                <a16:creationId xmlns:a16="http://schemas.microsoft.com/office/drawing/2014/main" id="{65DF9670-CF6F-479E-9F3C-14BBC643249A}"/>
              </a:ext>
            </a:extLst>
          </p:cNvPr>
          <p:cNvSpPr/>
          <p:nvPr/>
        </p:nvSpPr>
        <p:spPr>
          <a:xfrm>
            <a:off x="129187" y="3286124"/>
            <a:ext cx="2811237" cy="4771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BE" sz="1500" dirty="0" err="1">
                <a:solidFill>
                  <a:schemeClr val="tx2">
                    <a:lumMod val="60000"/>
                    <a:lumOff val="40000"/>
                  </a:schemeClr>
                </a:solidFill>
              </a:rPr>
              <a:t>Opdrachten</a:t>
            </a:r>
            <a:r>
              <a:rPr lang="fr-BE" sz="1500" dirty="0">
                <a:solidFill>
                  <a:schemeClr val="tx2">
                    <a:lumMod val="60000"/>
                    <a:lumOff val="40000"/>
                  </a:schemeClr>
                </a:solidFill>
              </a:rPr>
              <a:t> en </a:t>
            </a:r>
            <a:r>
              <a:rPr lang="fr-BE" sz="1500" dirty="0" err="1">
                <a:solidFill>
                  <a:schemeClr val="tx2">
                    <a:lumMod val="60000"/>
                    <a:lumOff val="40000"/>
                  </a:schemeClr>
                </a:solidFill>
              </a:rPr>
              <a:t>taaken</a:t>
            </a:r>
            <a:r>
              <a:rPr lang="fr-BE" sz="1500" dirty="0">
                <a:solidFill>
                  <a:schemeClr val="tx2">
                    <a:lumMod val="60000"/>
                    <a:lumOff val="40000"/>
                  </a:schemeClr>
                </a:solidFill>
              </a:rPr>
              <a:t> </a:t>
            </a:r>
            <a:r>
              <a:rPr lang="fr-BE" sz="1500" dirty="0" err="1">
                <a:solidFill>
                  <a:schemeClr val="tx2">
                    <a:lumMod val="60000"/>
                    <a:lumOff val="40000"/>
                  </a:schemeClr>
                </a:solidFill>
              </a:rPr>
              <a:t>binnen</a:t>
            </a:r>
            <a:r>
              <a:rPr lang="fr-BE" sz="1500" dirty="0">
                <a:solidFill>
                  <a:schemeClr val="tx2">
                    <a:lumMod val="60000"/>
                    <a:lumOff val="40000"/>
                  </a:schemeClr>
                </a:solidFill>
              </a:rPr>
              <a:t> de </a:t>
            </a:r>
            <a:r>
              <a:rPr lang="fr-BE" sz="1500" dirty="0" err="1">
                <a:solidFill>
                  <a:schemeClr val="tx2">
                    <a:lumMod val="60000"/>
                    <a:lumOff val="40000"/>
                  </a:schemeClr>
                </a:solidFill>
              </a:rPr>
              <a:t>functie</a:t>
            </a:r>
            <a:r>
              <a:rPr lang="fr-BE" sz="1500" dirty="0">
                <a:solidFill>
                  <a:schemeClr val="tx2">
                    <a:lumMod val="60000"/>
                    <a:lumOff val="40000"/>
                  </a:schemeClr>
                </a:solidFill>
              </a:rPr>
              <a:t> </a:t>
            </a:r>
          </a:p>
        </p:txBody>
      </p:sp>
      <p:sp>
        <p:nvSpPr>
          <p:cNvPr id="7" name="Rectangle 6">
            <a:extLst>
              <a:ext uri="{FF2B5EF4-FFF2-40B4-BE49-F238E27FC236}">
                <a16:creationId xmlns:a16="http://schemas.microsoft.com/office/drawing/2014/main" id="{E1EA3C2B-CD4F-4336-8989-5D2C14185700}"/>
              </a:ext>
            </a:extLst>
          </p:cNvPr>
          <p:cNvSpPr/>
          <p:nvPr/>
        </p:nvSpPr>
        <p:spPr>
          <a:xfrm>
            <a:off x="6247091" y="3286125"/>
            <a:ext cx="2820709" cy="4771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BE" sz="1500" dirty="0"/>
              <a:t>Missions et tâches dans la fonction</a:t>
            </a:r>
          </a:p>
        </p:txBody>
      </p:sp>
    </p:spTree>
    <p:extLst>
      <p:ext uri="{BB962C8B-B14F-4D97-AF65-F5344CB8AC3E}">
        <p14:creationId xmlns:p14="http://schemas.microsoft.com/office/powerpoint/2010/main" val="365880192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5030</TotalTime>
  <Words>2453</Words>
  <Application>Microsoft Office PowerPoint</Application>
  <PresentationFormat>Grand écran</PresentationFormat>
  <Paragraphs>244</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Wingdings</vt:lpstr>
      <vt:lpstr>Kantoorthema</vt:lpstr>
      <vt:lpstr>Evaluatieprocedure  Procédure d'évaluation  </vt:lpstr>
      <vt:lpstr>Inhoudstabel / Table des matières </vt:lpstr>
      <vt:lpstr>Contexte avant de commencer  Context voor we beginnen </vt:lpstr>
      <vt:lpstr>Objectifs de la procédure d'évaluation Doelstellingen evaluatieprocedure  </vt:lpstr>
      <vt:lpstr>Fases van het evaluatieproces Les phases du processus d'évaluation </vt:lpstr>
      <vt:lpstr>1ère phase : Description de fonction-type 1e fase: Modelfunctiebeschrijving </vt:lpstr>
      <vt:lpstr>Modèle de description de fonction &amp; d'entretien de fonction  Modelfunctiebeschrijving &amp; Functiegesprek</vt:lpstr>
      <vt:lpstr>2e fase: Functiegesprek 2ème phase : Entretien de Fonction  </vt:lpstr>
      <vt:lpstr>Différence entre un description de fonction-type et un entretien de fonction  Verschil modelfunctiebeschrijving en functiegesprek </vt:lpstr>
      <vt:lpstr>Opmerkingen / Remarques</vt:lpstr>
      <vt:lpstr>Rapport d’entretien de fonction Verslag van het functiegesprek </vt:lpstr>
      <vt:lpstr>Tussentijds gesprek L’entretien intermédiaire </vt:lpstr>
      <vt:lpstr>Les constats favorables ou défavorables Gunstige of ongunstige vaststellingen </vt:lpstr>
      <vt:lpstr>Het evaluatiegesprek L’entretien d’évaluation</vt:lpstr>
      <vt:lpstr>L'entretien d'évaluation : éléments clés  Het evaluatiegesprek: belangrijkste elementen  </vt:lpstr>
      <vt:lpstr>“Onder voorbehoud” of “Onvoldoende”</vt:lpstr>
      <vt:lpstr>Verslag van het evaluatiegesprek Rapport de l'entretien d'évaluation  </vt:lpstr>
      <vt:lpstr>Zelfevaluatie / Auto-évaluation</vt:lpstr>
      <vt:lpstr>Vragen ?  /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Evaluatieprocedure</dc:title>
  <dc:creator>GHULAM Margarita</dc:creator>
  <cp:lastModifiedBy>SOMME Bernard</cp:lastModifiedBy>
  <cp:revision>56</cp:revision>
  <cp:lastPrinted>2022-05-02T07:40:32Z</cp:lastPrinted>
  <dcterms:created xsi:type="dcterms:W3CDTF">2022-04-22T08:40:17Z</dcterms:created>
  <dcterms:modified xsi:type="dcterms:W3CDTF">2024-05-21T09:34:20Z</dcterms:modified>
</cp:coreProperties>
</file>